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>
              <a:alpha val="100000"/>
            </a:srgbClr>
          </p15:clr>
        </p15:guide>
        <p15:guide id="2" pos="440">
          <p15:clr>
            <a:srgbClr val="A4A3A4">
              <a:alpha val="100000"/>
            </a:srgbClr>
          </p15:clr>
        </p15:guide>
        <p15:guide id="3" pos="7264">
          <p15:clr>
            <a:srgbClr val="A4A3A4">
              <a:alpha val="100000"/>
            </a:srgbClr>
          </p15:clr>
        </p15:guide>
        <p15:guide id="4">
          <p15:clr>
            <a:srgbClr val="A4A3A4">
              <a:alpha val="100000"/>
            </a:srgbClr>
          </p15:clr>
        </p15:guide>
        <p15:guide id="5" orient="horz" pos="2180">
          <p15:clr>
            <a:srgbClr val="A4A3A4">
              <a:alpha val="100000"/>
            </a:srgbClr>
          </p15:clr>
        </p15:guide>
        <p15:guide id="6" orient="horz" pos="436">
          <p15:clr>
            <a:srgbClr val="A4A3A4">
              <a:alpha val="100000"/>
            </a:srgbClr>
          </p15:clr>
        </p15:guide>
        <p15:guide id="7" orient="horz" pos="3884">
          <p15:clr>
            <a:srgbClr val="A4A3A4">
              <a:alpha val="100000"/>
            </a:srgbClr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54" y="108"/>
      </p:cViewPr>
      <p:guideLst>
        <p:guide pos="3840"/>
        <p:guide pos="440"/>
        <p:guide pos="7264"/>
        <p:guide/>
        <p:guide orient="horz" pos="2180"/>
        <p:guide orient="horz" pos="436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ctrTitle" idx="2147483647" hasCustomPrompt="1"/>
          </p:nvPr>
        </p:nvSpPr>
        <p:spPr>
          <a:xfrm>
            <a:off x="571500" y="2658731"/>
            <a:ext cx="4608954" cy="1006429"/>
          </a:xfrm>
        </p:spPr>
        <p:txBody>
          <a:bodyPr wrap="none" anchor="t">
            <a:spAutoFit/>
          </a:bodyPr>
          <a:lstStyle>
            <a:lvl1pPr algn="l">
              <a:defRPr sz="6600" b="1" i="0" spc="3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主标题样式</a:t>
            </a:r>
            <a:endParaRPr/>
          </a:p>
        </p:txBody>
      </p:sp>
      <p:sp>
        <p:nvSpPr>
          <p:cNvPr id="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71500" y="3908901"/>
            <a:ext cx="2377574" cy="313932"/>
          </a:xfrm>
        </p:spPr>
        <p:txBody>
          <a:bodyPr vert="horz" wrap="none" lIns="91440" tIns="45720" rIns="91440" bIns="45720" rtlCol="0">
            <a:spAutoFit/>
          </a:bodyPr>
          <a:lstStyle>
            <a:lvl1pPr>
              <a:defRPr kumimoji="1" lang="zh-CN" altLang="en-US" sz="1600" spc="300" dirty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kumimoji="1" lang="zh-CN" altLang="en-US" dirty="0"/>
              <a:t>点击编辑副标题样式</a:t>
            </a:r>
            <a:endParaRPr/>
          </a:p>
        </p:txBody>
      </p:sp>
      <p:sp>
        <p:nvSpPr>
          <p:cNvPr id="5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1849635"/>
            <a:ext cx="3454792" cy="757130"/>
          </a:xfrm>
        </p:spPr>
        <p:txBody>
          <a:bodyPr wrap="none" anchor="b">
            <a:spAutoFit/>
          </a:bodyPr>
          <a:lstStyle>
            <a:lvl1pPr marL="0" indent="0">
              <a:buNone/>
              <a:defRPr sz="4800" b="0" i="0" spc="3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主标题样式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idx="2147483647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/>
          </a:p>
          <a:p>
            <a:pPr lvl="1"/>
            <a:r>
              <a:rPr kumimoji="1" lang="zh-CN" altLang="en-US" dirty="0"/>
              <a:t>二级</a:t>
            </a:r>
            <a:endParaRPr/>
          </a:p>
          <a:p>
            <a:pPr lvl="2"/>
            <a:r>
              <a:rPr kumimoji="1" lang="zh-CN" altLang="en-US" dirty="0"/>
              <a:t>三级</a:t>
            </a:r>
            <a:endParaRPr/>
          </a:p>
          <a:p>
            <a:pPr lvl="3"/>
            <a:r>
              <a:rPr kumimoji="1" lang="zh-CN" altLang="en-US" dirty="0"/>
              <a:t>四级</a:t>
            </a:r>
            <a:endParaRPr/>
          </a:p>
          <a:p>
            <a:pPr lvl="4"/>
            <a:r>
              <a:rPr kumimoji="1" lang="zh-CN" altLang="en-US" dirty="0"/>
              <a:t>五级</a:t>
            </a:r>
            <a:endParaRPr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bg>
      <p:bgPr>
        <a:gradFill>
          <a:gsLst>
            <a:gs pos="85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1"/>
            <a:ext cx="12192000" cy="6858000"/>
          </a:xfrm>
          <a:prstGeom prst="rect">
            <a:avLst/>
          </a:prstGeom>
        </p:spPr>
      </p:pic>
      <p:sp>
        <p:nvSpPr>
          <p:cNvPr id="19" name="矩形 6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bg1"/>
              </a:gs>
              <a:gs pos="7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2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2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 idx="2147483647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/>
          </a:p>
        </p:txBody>
      </p:sp>
      <p:sp>
        <p:nvSpPr>
          <p:cNvPr id="3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8950-B778-354B-9DD9-533C0A0C7F06}" type="datetimeFigureOut">
              <a:rPr lang="zh-CN" altLang="en-US"/>
              <a:t>2025/6/7</a:t>
            </a:fld>
            <a:endParaRPr kumimoji="1" lang="zh-CN" altLang="en-US"/>
          </a:p>
        </p:txBody>
      </p:sp>
      <p:sp>
        <p:nvSpPr>
          <p:cNvPr id="3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5F5A-ED15-1745-BDEC-B6FFB76270A8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 idx="2147483647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/>
          </a:p>
          <a:p>
            <a:pPr lvl="1"/>
            <a:r>
              <a:rPr kumimoji="1" lang="zh-CN" altLang="en-US" dirty="0"/>
              <a:t>二级</a:t>
            </a:r>
            <a:endParaRPr/>
          </a:p>
          <a:p>
            <a:pPr lvl="2"/>
            <a:r>
              <a:rPr kumimoji="1" lang="zh-CN" altLang="en-US" dirty="0"/>
              <a:t>三级</a:t>
            </a:r>
            <a:endParaRPr/>
          </a:p>
          <a:p>
            <a:pPr lvl="3"/>
            <a:r>
              <a:rPr kumimoji="1" lang="zh-CN" altLang="en-US" dirty="0"/>
              <a:t>四级</a:t>
            </a:r>
            <a:endParaRPr/>
          </a:p>
          <a:p>
            <a:pPr lvl="4"/>
            <a:r>
              <a:rPr kumimoji="1" lang="zh-CN" altLang="en-US" dirty="0"/>
              <a:t>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1"/>
        </a:spcBef>
        <a:buNone/>
        <a:defRPr sz="4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0,&quot;continueWritingContext&quot;:{&quot;outline&quot;:&quot;# 概要设计汇报\n## 1\\. 系统框架设计\n### 1.1 体系结构\n### 1.2 系统架构\n## 2\\. 技术框架设计\n### 2.1 概述\n### 2.2 移动端\n### 2.3 网页端\n2.4 后端\n## 3\\. 功能框架设计\n## 4\\. 数据设计\n## 5\\. 界面设计\n### 5.1 学生端\n### 5.2 教师端\n### 5.3 管理员端\n&quot;,&quot;templateId&quot;:&quot;y8ynejiubtgsbkj3uok9ey57fh&quot;,&quot;conversationId&quot;:&quot;29e2a854-970a-49f5-9a84-19cbda95a1bb&quot;,&quot;messageId&quot;:&quot;a438fc1f617947889d3736e457a59dff&quot;,&quot;enableImageGeneration&quot;:false}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3" name="组合 21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4" name="椭圆 4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" name="椭圆 4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" name="椭圆 4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" name="椭圆 4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" name="椭圆 4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9" name="椭圆 4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" name="椭圆 5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" name="椭圆 5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" name="椭圆 5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" name="椭圆 5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4" name="组合 22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15" name="椭圆 3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" name="椭圆 3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" name="椭圆 3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" name="椭圆 3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" name="椭圆 3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" name="椭圆 3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1" name="椭圆 4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" name="椭圆 4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" name="椭圆 4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" name="椭圆 4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5" name="组合 23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26" name="椭圆 2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" name="椭圆 2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" name="椭圆 2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" name="椭圆 2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" name="椭圆 2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" name="椭圆 2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" name="椭圆 3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" name="椭圆 3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4" name="椭圆 3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5" name="椭圆 3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36" name="文本框 63"/>
          <p:cNvSpPr txBox="1"/>
          <p:nvPr/>
        </p:nvSpPr>
        <p:spPr>
          <a:xfrm>
            <a:off x="772928" y="3780839"/>
            <a:ext cx="7334098" cy="49734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lvl="0" indent="0" algn="r" defTabSz="914400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800" b="1" u="none" strike="noStrike" spc="0" baseline="0">
                <a:ln w="19050">
                  <a:noFill/>
                </a:ln>
                <a:solidFill>
                  <a:schemeClr val="accent3">
                    <a:lumMod val="75000"/>
                    <a:alpha val="100000"/>
                  </a:schemeClr>
                </a:solidFill>
                <a:effectLst/>
                <a:latin typeface="Arial Black"/>
                <a:ea typeface="微软雅黑"/>
                <a:cs typeface="Arial Black"/>
              </a:rPr>
              <a:t>——卓越工程综合训练 </a:t>
            </a:r>
            <a:endParaRPr/>
          </a:p>
        </p:txBody>
      </p:sp>
      <p:grpSp>
        <p:nvGrpSpPr>
          <p:cNvPr id="37" name="组合 64"/>
          <p:cNvGrpSpPr/>
          <p:nvPr/>
        </p:nvGrpSpPr>
        <p:grpSpPr>
          <a:xfrm>
            <a:off x="2046331" y="1766835"/>
            <a:ext cx="1387196" cy="1387196"/>
            <a:chOff x="2812254" y="402302"/>
            <a:chExt cx="2090932" cy="2090932"/>
          </a:xfrm>
        </p:grpSpPr>
        <p:sp>
          <p:nvSpPr>
            <p:cNvPr id="38" name="缺角矩形 65"/>
            <p:cNvSpPr/>
            <p:nvPr/>
          </p:nvSpPr>
          <p:spPr>
            <a:xfrm>
              <a:off x="3933417" y="506992"/>
              <a:ext cx="740370" cy="740370"/>
            </a:xfrm>
            <a:prstGeom prst="plaque">
              <a:avLst>
                <a:gd name="adj" fmla="val 50000"/>
              </a:avLst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黑体 CN Medium"/>
                <a:cs typeface="+mn-cs"/>
              </a:endParaRPr>
            </a:p>
          </p:txBody>
        </p:sp>
        <p:sp>
          <p:nvSpPr>
            <p:cNvPr id="39" name="椭圆 66"/>
            <p:cNvSpPr/>
            <p:nvPr/>
          </p:nvSpPr>
          <p:spPr>
            <a:xfrm>
              <a:off x="2812254" y="402302"/>
              <a:ext cx="2090932" cy="2090932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39000">
                    <a:srgbClr val="00CCFF"/>
                  </a:gs>
                  <a:gs pos="75000">
                    <a:sysClr val="window" lastClr="FFFFFF">
                      <a:alpha val="0"/>
                    </a:sysClr>
                  </a:gs>
                </a:gsLst>
                <a:lin ang="16200000" scaled="0"/>
              </a:gradFill>
              <a:prstDash val="solid"/>
              <a:miter lim="800000"/>
            </a:ln>
            <a:effectLst/>
            <a:scene3d>
              <a:camera prst="perspectiveRelaxed" fov="4800000">
                <a:rot lat="17400000" lon="300000" rev="1500000"/>
              </a:camera>
              <a:lightRig rig="threePt" dir="t"/>
            </a:scene3d>
            <a:sp3d prstMaterial="softEdge"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OPPOSans R"/>
                <a:cs typeface="+mn-cs"/>
              </a:endParaRPr>
            </a:p>
          </p:txBody>
        </p:sp>
      </p:grpSp>
      <p:sp>
        <p:nvSpPr>
          <p:cNvPr id="40" name="矩形: 圆角 69"/>
          <p:cNvSpPr/>
          <p:nvPr/>
        </p:nvSpPr>
        <p:spPr>
          <a:xfrm>
            <a:off x="722076" y="5712077"/>
            <a:ext cx="1739770" cy="432785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第</a:t>
            </a:r>
            <a:r>
              <a:rPr lang="en-US" altLang="zh-CN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X</a:t>
            </a:r>
            <a:r>
              <a:rPr lang="en-US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组</a:t>
            </a:r>
            <a:endParaRPr dirty="0"/>
          </a:p>
        </p:txBody>
      </p:sp>
      <p:sp>
        <p:nvSpPr>
          <p:cNvPr id="41" name="矩形: 圆角 69"/>
          <p:cNvSpPr/>
          <p:nvPr/>
        </p:nvSpPr>
        <p:spPr>
          <a:xfrm>
            <a:off x="2914291" y="5705731"/>
            <a:ext cx="2407985" cy="445476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400" b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2024/10/18</a:t>
            </a:r>
            <a:endParaRPr/>
          </a:p>
        </p:txBody>
      </p:sp>
      <p:cxnSp>
        <p:nvCxnSpPr>
          <p:cNvPr id="42" name="直线连接符 9"/>
          <p:cNvCxnSpPr/>
          <p:nvPr/>
        </p:nvCxnSpPr>
        <p:spPr>
          <a:xfrm>
            <a:off x="3474720" y="4574345"/>
            <a:ext cx="441960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72928" y="2460433"/>
            <a:ext cx="7334250" cy="1187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sz="7200" b="1">
                <a:solidFill>
                  <a:schemeClr val="accent6">
                    <a:lumMod val="75000"/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概要设计汇报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3d4ce04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 descr="{&quot;isTemplate&quot;:true,&quot;type&quot;:&quot;list&quot;,&quot;alignment&quot;:&quot;left&quot;,&quot;alignmentVertical&quot;:&quot;top&quot;,&quot;canOmit&quot;:false,&quot;scalable&quot;:false,&quot;minItemsCount&quot;:-1}"/>
          <p:cNvGrpSpPr/>
          <p:nvPr/>
        </p:nvGrpSpPr>
        <p:grpSpPr>
          <a:xfrm>
            <a:off x="1458137" y="4184647"/>
            <a:ext cx="9275726" cy="2949416"/>
            <a:chOff x="1444752" y="3961881"/>
            <a:chExt cx="9275726" cy="2949416"/>
          </a:xfrm>
        </p:grpSpPr>
        <p:grpSp>
          <p:nvGrpSpPr>
            <p:cNvPr id="46" name="组合 45"/>
            <p:cNvGrpSpPr/>
            <p:nvPr/>
          </p:nvGrpSpPr>
          <p:grpSpPr>
            <a:xfrm>
              <a:off x="1444752" y="3961881"/>
              <a:ext cx="2160016" cy="2949416"/>
              <a:chOff x="1444752" y="3961881"/>
              <a:chExt cx="2160016" cy="2949416"/>
            </a:xfrm>
          </p:grpSpPr>
          <p:sp>
            <p:nvSpPr>
              <p:cNvPr id="47" name="文本框 2" descr="{&quot;isTemplate&quot;:true,&quot;type&quot;:&quot;title&quot;,&quot;canOmit&quot;:false,&quot;range&quot;:0}"/>
              <p:cNvSpPr txBox="1"/>
              <p:nvPr/>
            </p:nvSpPr>
            <p:spPr>
              <a:xfrm>
                <a:off x="1826260" y="3961881"/>
                <a:ext cx="13970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no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zh-CN">
                    <a:latin typeface="默认字体"/>
                    <a:ea typeface="默认字体"/>
                    <a:cs typeface="等线"/>
                    <a:sym typeface="思源宋体 CN"/>
                  </a:rPr>
                  <a:t>设计</a:t>
                </a:r>
                <a:endParaRPr/>
              </a:p>
            </p:txBody>
          </p:sp>
          <p:sp>
            <p:nvSpPr>
              <p:cNvPr id="48" name="矩形 63" descr="{&quot;isTemplate&quot;:true,&quot;type&quot;:&quot;content&quot;,&quot;canOmit&quot;:false,&quot;range&quot;:0}"/>
              <p:cNvSpPr/>
              <p:nvPr/>
            </p:nvSpPr>
            <p:spPr>
              <a:xfrm>
                <a:off x="1444752" y="4352247"/>
                <a:ext cx="2160016" cy="2559050"/>
              </a:xfrm>
              <a:prstGeom prst="rect">
                <a:avLst/>
              </a:prstGeom>
              <a:ln/>
            </p:spPr>
            <p:txBody>
              <a:bodyPr wrap="square">
                <a:noAutofit/>
              </a:bodyPr>
              <a:lstStyle/>
              <a:p>
                <a:pPr marL="0" lvl="0" indent="0" algn="ctr">
                  <a:lnSpc>
                    <a:spcPct val="130000"/>
                  </a:lnSpc>
                  <a:buNone/>
                  <a:defRPr sz="1800" b="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200" b="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使用组件化开发和单文件组件（SFC），将页面拆分为独立模块，提升代码复用性和可维护性。</a:t>
                </a:r>
                <a:endParaRPr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3816655" y="3961881"/>
              <a:ext cx="2160016" cy="2949416"/>
              <a:chOff x="3816655" y="3961881"/>
              <a:chExt cx="2160016" cy="2949416"/>
            </a:xfrm>
          </p:grpSpPr>
          <p:sp>
            <p:nvSpPr>
              <p:cNvPr id="50" name="文本框 2" descr="{&quot;isTemplate&quot;:true,&quot;type&quot;:&quot;title&quot;,&quot;canOmit&quot;:false,&quot;range&quot;:0}"/>
              <p:cNvSpPr txBox="1"/>
              <p:nvPr/>
            </p:nvSpPr>
            <p:spPr>
              <a:xfrm>
                <a:off x="4198163" y="3961881"/>
                <a:ext cx="13970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no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zh-CN">
                    <a:latin typeface="默认字体"/>
                    <a:ea typeface="默认字体"/>
                    <a:cs typeface="等线"/>
                    <a:sym typeface="思源宋体 CN"/>
                  </a:rPr>
                  <a:t>功能</a:t>
                </a:r>
                <a:endParaRPr/>
              </a:p>
            </p:txBody>
          </p:sp>
          <p:sp>
            <p:nvSpPr>
              <p:cNvPr id="51" name="矩形 65" descr="{&quot;isTemplate&quot;:true,&quot;type&quot;:&quot;content&quot;,&quot;canOmit&quot;:false,&quot;range&quot;:0}"/>
              <p:cNvSpPr/>
              <p:nvPr/>
            </p:nvSpPr>
            <p:spPr>
              <a:xfrm>
                <a:off x="3816655" y="4352247"/>
                <a:ext cx="2160016" cy="2559050"/>
              </a:xfrm>
              <a:prstGeom prst="rect">
                <a:avLst/>
              </a:prstGeom>
              <a:ln/>
            </p:spPr>
            <p:txBody>
              <a:bodyPr wrap="square">
                <a:noAutofit/>
              </a:bodyPr>
              <a:lstStyle/>
              <a:p>
                <a:pPr marL="0" lvl="0" indent="0" algn="ctr">
                  <a:lnSpc>
                    <a:spcPct val="130000"/>
                  </a:lnSpc>
                  <a:buNone/>
                  <a:defRPr sz="1800" b="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200" b="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优秀的响应式系统，根据数据变化自动更新用户界面，提高开发效率和用户体验。</a:t>
                </a:r>
                <a:endParaRPr/>
              </a:p>
              <a:p>
                <a:pPr marL="0" lvl="0" indent="0" algn="ctr">
                  <a:lnSpc>
                    <a:spcPct val="130000"/>
                  </a:lnSpc>
                  <a:buNone/>
                  <a:defRPr sz="1800" b="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200" b="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虚拟 DOM 机制减少不必要的 DOM 操作，加快页面渲染速度，实现高效的交互。</a:t>
                </a:r>
                <a:endParaRPr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6188559" y="3961881"/>
              <a:ext cx="2160016" cy="2949416"/>
              <a:chOff x="6188559" y="3961881"/>
              <a:chExt cx="2160016" cy="2949416"/>
            </a:xfrm>
          </p:grpSpPr>
          <p:sp>
            <p:nvSpPr>
              <p:cNvPr id="53" name="文本框 2" descr="{&quot;isTemplate&quot;:true,&quot;type&quot;:&quot;title&quot;,&quot;canOmit&quot;:false,&quot;range&quot;:0}"/>
              <p:cNvSpPr txBox="1"/>
              <p:nvPr/>
            </p:nvSpPr>
            <p:spPr>
              <a:xfrm>
                <a:off x="6570067" y="3961881"/>
                <a:ext cx="13970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no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zh-CN">
                    <a:latin typeface="默认字体"/>
                    <a:ea typeface="默认字体"/>
                    <a:cs typeface="等线"/>
                    <a:sym typeface="思源宋体 CN"/>
                  </a:rPr>
                  <a:t>优化</a:t>
                </a:r>
                <a:endParaRPr/>
              </a:p>
            </p:txBody>
          </p:sp>
          <p:sp>
            <p:nvSpPr>
              <p:cNvPr id="54" name="矩形 67" descr="{&quot;isTemplate&quot;:true,&quot;type&quot;:&quot;content&quot;,&quot;canOmit&quot;:false,&quot;range&quot;:0}"/>
              <p:cNvSpPr/>
              <p:nvPr/>
            </p:nvSpPr>
            <p:spPr>
              <a:xfrm>
                <a:off x="6188559" y="4352247"/>
                <a:ext cx="2160016" cy="2559050"/>
              </a:xfrm>
              <a:prstGeom prst="rect">
                <a:avLst/>
              </a:prstGeom>
              <a:ln/>
            </p:spPr>
            <p:txBody>
              <a:bodyPr wrap="square">
                <a:noAutofit/>
              </a:bodyPr>
              <a:lstStyle/>
              <a:p>
                <a:pPr marL="0" lvl="0" indent="0" algn="ctr">
                  <a:lnSpc>
                    <a:spcPct val="130000"/>
                  </a:lnSpc>
                  <a:buNone/>
                  <a:defRPr sz="1800" b="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200" b="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Vite 路由懒加载，减少资源消耗，提升页面性能。</a:t>
                </a:r>
                <a:endParaRPr/>
              </a:p>
              <a:p>
                <a:pPr marL="0" lvl="0" indent="0" algn="ctr">
                  <a:lnSpc>
                    <a:spcPct val="130000"/>
                  </a:lnSpc>
                  <a:buNone/>
                  <a:defRPr sz="1800" b="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200" b="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 Vite 的极速构建和热更新（HMR），缩短开发与调试时间，提高团队效率。</a:t>
                </a:r>
                <a:endParaRPr/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8560462" y="3961881"/>
              <a:ext cx="2160016" cy="2949416"/>
              <a:chOff x="8560462" y="3961881"/>
              <a:chExt cx="2160016" cy="2949416"/>
            </a:xfrm>
          </p:grpSpPr>
          <p:sp>
            <p:nvSpPr>
              <p:cNvPr id="56" name="文本框 2" descr="{&quot;isTemplate&quot;:true,&quot;type&quot;:&quot;title&quot;,&quot;canOmit&quot;:false,&quot;range&quot;:0}"/>
              <p:cNvSpPr txBox="1"/>
              <p:nvPr/>
            </p:nvSpPr>
            <p:spPr>
              <a:xfrm>
                <a:off x="8941970" y="3961881"/>
                <a:ext cx="13970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no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zh-CN">
                    <a:latin typeface="默认字体"/>
                    <a:ea typeface="默认字体"/>
                    <a:cs typeface="等线"/>
                    <a:sym typeface="思源宋体 CN"/>
                  </a:rPr>
                  <a:t>安全性</a:t>
                </a:r>
                <a:endParaRPr/>
              </a:p>
            </p:txBody>
          </p:sp>
          <p:sp>
            <p:nvSpPr>
              <p:cNvPr id="57" name="矩形 69" descr="{&quot;isTemplate&quot;:true,&quot;type&quot;:&quot;content&quot;,&quot;canOmit&quot;:false,&quot;range&quot;:0}"/>
              <p:cNvSpPr/>
              <p:nvPr/>
            </p:nvSpPr>
            <p:spPr>
              <a:xfrm>
                <a:off x="8560462" y="4352247"/>
                <a:ext cx="2160016" cy="2559050"/>
              </a:xfrm>
              <a:prstGeom prst="rect">
                <a:avLst/>
              </a:prstGeom>
              <a:ln/>
            </p:spPr>
            <p:txBody>
              <a:bodyPr wrap="square">
                <a:noAutofit/>
              </a:bodyPr>
              <a:lstStyle/>
              <a:p>
                <a:pPr marL="0" lvl="0" indent="0" algn="ctr">
                  <a:lnSpc>
                    <a:spcPct val="130000"/>
                  </a:lnSpc>
                  <a:buNone/>
                  <a:defRPr sz="1800" b="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200" b="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 Apifox 工具保证前后端数据传输的安全性。</a:t>
                </a:r>
                <a:endParaRPr/>
              </a:p>
              <a:p>
                <a:pPr marL="0" lvl="0" indent="0" algn="ctr">
                  <a:lnSpc>
                    <a:spcPct val="130000"/>
                  </a:lnSpc>
                  <a:buNone/>
                  <a:defRPr sz="1800" b="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1200" b="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Apifox 一键测试接口和生成 Mock 数据，确保开发阶段的接口稳定性，降低联调风险。</a:t>
                </a:r>
                <a:endParaRPr/>
              </a:p>
            </p:txBody>
          </p:sp>
        </p:grpSp>
      </p:grpSp>
      <p:sp>
        <p:nvSpPr>
          <p:cNvPr id="58" name="文本框 5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网页端</a:t>
            </a:r>
            <a:endParaRPr lang="en-US" sz="2800" b="1">
              <a:latin typeface="等线 Light"/>
              <a:ea typeface="等线 Light"/>
              <a:cs typeface="+mn-cs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263" y="821595"/>
            <a:ext cx="3039587" cy="23332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a731a68e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直接连接符 60"/>
          <p:cNvCxnSpPr/>
          <p:nvPr/>
        </p:nvCxnSpPr>
        <p:spPr>
          <a:xfrm>
            <a:off x="6102350" y="1621530"/>
            <a:ext cx="0" cy="4653772"/>
          </a:xfrm>
          <a:prstGeom prst="line">
            <a:avLst/>
          </a:prstGeom>
          <a:noFill/>
          <a:ln w="12700" cap="flat" cmpd="sng" algn="ctr">
            <a:solidFill>
              <a:schemeClr val="accent1">
                <a:alpha val="100000"/>
              </a:schemeClr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grpSp>
        <p:nvGrpSpPr>
          <p:cNvPr id="62" name="组合 61" descr="{&quot;isTemplate&quot;:true,&quot;type&quot;:&quot;list&quot;,&quot;alignment&quot;:&quot;left&quot;,&quot;alignmentVertical&quot;:&quot;top&quot;,&quot;canOmit&quot;:false,&quot;scalable&quot;:false,&quot;minItemsCount&quot;:-1}"/>
          <p:cNvGrpSpPr/>
          <p:nvPr/>
        </p:nvGrpSpPr>
        <p:grpSpPr>
          <a:xfrm>
            <a:off x="809077" y="1884473"/>
            <a:ext cx="10750041" cy="4147518"/>
            <a:chOff x="809077" y="1884473"/>
            <a:chExt cx="10750041" cy="4147518"/>
          </a:xfrm>
        </p:grpSpPr>
        <p:grpSp>
          <p:nvGrpSpPr>
            <p:cNvPr id="63" name="组合 62"/>
            <p:cNvGrpSpPr/>
            <p:nvPr/>
          </p:nvGrpSpPr>
          <p:grpSpPr>
            <a:xfrm>
              <a:off x="5188016" y="2904752"/>
              <a:ext cx="6371102" cy="1211812"/>
              <a:chOff x="5188016" y="2420302"/>
              <a:chExt cx="6371102" cy="1211812"/>
            </a:xfrm>
          </p:grpSpPr>
          <p:sp>
            <p:nvSpPr>
              <p:cNvPr id="64" name="任意多边形: 形状 63"/>
              <p:cNvSpPr/>
              <p:nvPr/>
            </p:nvSpPr>
            <p:spPr bwMode="auto">
              <a:xfrm>
                <a:off x="5188016" y="2472285"/>
                <a:ext cx="915687" cy="479425"/>
              </a:xfrm>
              <a:custGeom>
                <a:avLst/>
                <a:gdLst>
                  <a:gd name="T0" fmla="*/ 302 w 904"/>
                  <a:gd name="T1" fmla="*/ 0 h 605"/>
                  <a:gd name="T2" fmla="*/ 0 w 904"/>
                  <a:gd name="T3" fmla="*/ 303 h 605"/>
                  <a:gd name="T4" fmla="*/ 302 w 904"/>
                  <a:gd name="T5" fmla="*/ 605 h 605"/>
                  <a:gd name="T6" fmla="*/ 904 w 904"/>
                  <a:gd name="T7" fmla="*/ 605 h 605"/>
                  <a:gd name="T8" fmla="*/ 904 w 904"/>
                  <a:gd name="T9" fmla="*/ 0 h 605"/>
                  <a:gd name="T10" fmla="*/ 302 w 904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5">
                    <a:moveTo>
                      <a:pt x="302" y="0"/>
                    </a:moveTo>
                    <a:cubicBezTo>
                      <a:pt x="135" y="0"/>
                      <a:pt x="0" y="136"/>
                      <a:pt x="0" y="303"/>
                    </a:cubicBezTo>
                    <a:cubicBezTo>
                      <a:pt x="0" y="470"/>
                      <a:pt x="135" y="605"/>
                      <a:pt x="302" y="605"/>
                    </a:cubicBezTo>
                    <a:cubicBezTo>
                      <a:pt x="904" y="605"/>
                      <a:pt x="904" y="605"/>
                      <a:pt x="904" y="605"/>
                    </a:cubicBezTo>
                    <a:cubicBezTo>
                      <a:pt x="904" y="0"/>
                      <a:pt x="904" y="0"/>
                      <a:pt x="904" y="0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8100" cap="flat" cmpd="sng" algn="ctr">
                <a:noFill/>
                <a:prstDash val="solid"/>
                <a:miter lim="800000"/>
              </a:ln>
              <a:effectLst>
                <a:outerShdw blurRad="152400" dist="76200" dir="2700000" algn="tl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6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grpSp>
            <p:nvGrpSpPr>
              <p:cNvPr id="65" name="组合 64"/>
              <p:cNvGrpSpPr/>
              <p:nvPr/>
            </p:nvGrpSpPr>
            <p:grpSpPr>
              <a:xfrm>
                <a:off x="6103705" y="2420302"/>
                <a:ext cx="5455413" cy="1211812"/>
                <a:chOff x="6103705" y="2420302"/>
                <a:chExt cx="5455413" cy="1211812"/>
              </a:xfrm>
            </p:grpSpPr>
            <p:sp>
              <p:nvSpPr>
                <p:cNvPr id="66" name="任意多边形: 形状 65" descr="{&quot;isTemplate&quot;:true,&quot;type&quot;:&quot;title&quot;,&quot;canOmit&quot;:false,&quot;range&quot;:0}"/>
                <p:cNvSpPr/>
                <p:nvPr/>
              </p:nvSpPr>
              <p:spPr bwMode="auto">
                <a:xfrm>
                  <a:off x="6103705" y="2472285"/>
                  <a:ext cx="1832007" cy="479425"/>
                </a:xfrm>
                <a:custGeom>
                  <a:avLst/>
                  <a:gdLst>
                    <a:gd name="T0" fmla="*/ 2147483646 w 3128"/>
                    <a:gd name="T1" fmla="*/ 0 h 605"/>
                    <a:gd name="T2" fmla="*/ 0 w 3128"/>
                    <a:gd name="T3" fmla="*/ 0 h 605"/>
                    <a:gd name="T4" fmla="*/ 0 w 3128"/>
                    <a:gd name="T5" fmla="*/ 2147483646 h 605"/>
                    <a:gd name="T6" fmla="*/ 2147483646 w 3128"/>
                    <a:gd name="T7" fmla="*/ 2147483646 h 605"/>
                    <a:gd name="T8" fmla="*/ 2147483646 w 3128"/>
                    <a:gd name="T9" fmla="*/ 2147483646 h 605"/>
                    <a:gd name="T10" fmla="*/ 2147483646 w 3128"/>
                    <a:gd name="T11" fmla="*/ 0 h 60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128"/>
                    <a:gd name="T19" fmla="*/ 0 h 605"/>
                    <a:gd name="T20" fmla="*/ 3128 w 3128"/>
                    <a:gd name="T21" fmla="*/ 605 h 60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128" h="605">
                      <a:moveTo>
                        <a:pt x="282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05"/>
                        <a:pt x="0" y="605"/>
                        <a:pt x="0" y="605"/>
                      </a:cubicBezTo>
                      <a:cubicBezTo>
                        <a:pt x="2826" y="605"/>
                        <a:pt x="2826" y="605"/>
                        <a:pt x="2826" y="605"/>
                      </a:cubicBezTo>
                      <a:cubicBezTo>
                        <a:pt x="2993" y="605"/>
                        <a:pt x="3128" y="470"/>
                        <a:pt x="3128" y="303"/>
                      </a:cubicBezTo>
                      <a:cubicBezTo>
                        <a:pt x="3128" y="136"/>
                        <a:pt x="2993" y="0"/>
                        <a:pt x="2826" y="0"/>
                      </a:cubicBezTo>
                      <a:close/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 w="254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marL="0" lvl="0" indent="0" algn="ctr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r>
                    <a:rPr lang="zh-CN" sz="120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思源黑体 CN Medium"/>
                      <a:sym typeface="思源黑体 CN Normal"/>
                    </a:rPr>
                    <a:t>强大生态系统</a:t>
                  </a:r>
                  <a:endParaRPr/>
                </a:p>
              </p:txBody>
            </p:sp>
            <p:sp>
              <p:nvSpPr>
                <p:cNvPr id="67" name="矩形 13" descr="{&quot;isTemplate&quot;:true,&quot;type&quot;:&quot;content&quot;,&quot;canOmit&quot;:false,&quot;range&quot;:0}"/>
                <p:cNvSpPr/>
                <p:nvPr/>
              </p:nvSpPr>
              <p:spPr>
                <a:xfrm>
                  <a:off x="8029156" y="2420302"/>
                  <a:ext cx="3529962" cy="1211812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sz="1200">
                      <a:latin typeface="默认字体"/>
                      <a:ea typeface="默认字体"/>
                    </a:rPr>
                    <a:t>Spring Boot 与 Spring 生态系统无缝集成，开发者可以利用 Spring Security、Spring Data、Spring Cloud 等丰富的工具和库，轻松实现安全性、数据访问和微服务架构等功能。</a:t>
                  </a:r>
                  <a:endParaRPr/>
                </a:p>
              </p:txBody>
            </p:sp>
          </p:grpSp>
          <p:sp>
            <p:nvSpPr>
              <p:cNvPr id="68" name="任意多边形: 形状 67"/>
              <p:cNvSpPr/>
              <p:nvPr/>
            </p:nvSpPr>
            <p:spPr bwMode="auto">
              <a:xfrm>
                <a:off x="5483133" y="2611835"/>
                <a:ext cx="325452" cy="200325"/>
              </a:xfrm>
              <a:custGeom>
                <a:avLst/>
                <a:gdLst>
                  <a:gd name="T0" fmla="*/ 11798 w 12234"/>
                  <a:gd name="T1" fmla="*/ 1926 h 7530"/>
                  <a:gd name="T2" fmla="*/ 9769 w 12234"/>
                  <a:gd name="T3" fmla="*/ 1941 h 7530"/>
                  <a:gd name="T4" fmla="*/ 9348 w 12234"/>
                  <a:gd name="T5" fmla="*/ 2937 h 7530"/>
                  <a:gd name="T6" fmla="*/ 9517 w 12234"/>
                  <a:gd name="T7" fmla="*/ 3584 h 7530"/>
                  <a:gd name="T8" fmla="*/ 6953 w 12234"/>
                  <a:gd name="T9" fmla="*/ 6091 h 7530"/>
                  <a:gd name="T10" fmla="*/ 5725 w 12234"/>
                  <a:gd name="T11" fmla="*/ 0 h 7530"/>
                  <a:gd name="T12" fmla="*/ 2175 w 12234"/>
                  <a:gd name="T13" fmla="*/ 3484 h 7530"/>
                  <a:gd name="T14" fmla="*/ 421 w 12234"/>
                  <a:gd name="T15" fmla="*/ 3702 h 7530"/>
                  <a:gd name="T16" fmla="*/ 0 w 12234"/>
                  <a:gd name="T17" fmla="*/ 4698 h 7530"/>
                  <a:gd name="T18" fmla="*/ 437 w 12234"/>
                  <a:gd name="T19" fmla="*/ 5710 h 7530"/>
                  <a:gd name="T20" fmla="*/ 1443 w 12234"/>
                  <a:gd name="T21" fmla="*/ 6119 h 7530"/>
                  <a:gd name="T22" fmla="*/ 2465 w 12234"/>
                  <a:gd name="T23" fmla="*/ 5694 h 7530"/>
                  <a:gd name="T24" fmla="*/ 2886 w 12234"/>
                  <a:gd name="T25" fmla="*/ 4698 h 7530"/>
                  <a:gd name="T26" fmla="*/ 2684 w 12234"/>
                  <a:gd name="T27" fmla="*/ 3992 h 7530"/>
                  <a:gd name="T28" fmla="*/ 5282 w 12234"/>
                  <a:gd name="T29" fmla="*/ 1442 h 7530"/>
                  <a:gd name="T30" fmla="*/ 6509 w 12234"/>
                  <a:gd name="T31" fmla="*/ 7530 h 7530"/>
                  <a:gd name="T32" fmla="*/ 9997 w 12234"/>
                  <a:gd name="T33" fmla="*/ 4120 h 7530"/>
                  <a:gd name="T34" fmla="*/ 10791 w 12234"/>
                  <a:gd name="T35" fmla="*/ 4358 h 7530"/>
                  <a:gd name="T36" fmla="*/ 11813 w 12234"/>
                  <a:gd name="T37" fmla="*/ 3933 h 7530"/>
                  <a:gd name="T38" fmla="*/ 12234 w 12234"/>
                  <a:gd name="T39" fmla="*/ 2937 h 7530"/>
                  <a:gd name="T40" fmla="*/ 11798 w 12234"/>
                  <a:gd name="T41" fmla="*/ 1926 h 7530"/>
                  <a:gd name="T42" fmla="*/ 1946 w 12234"/>
                  <a:gd name="T43" fmla="*/ 5196 h 7530"/>
                  <a:gd name="T44" fmla="*/ 924 w 12234"/>
                  <a:gd name="T45" fmla="*/ 5180 h 7530"/>
                  <a:gd name="T46" fmla="*/ 719 w 12234"/>
                  <a:gd name="T47" fmla="*/ 4698 h 7530"/>
                  <a:gd name="T48" fmla="*/ 940 w 12234"/>
                  <a:gd name="T49" fmla="*/ 4200 h 7530"/>
                  <a:gd name="T50" fmla="*/ 1443 w 12234"/>
                  <a:gd name="T51" fmla="*/ 3996 h 7530"/>
                  <a:gd name="T52" fmla="*/ 1962 w 12234"/>
                  <a:gd name="T53" fmla="*/ 4216 h 7530"/>
                  <a:gd name="T54" fmla="*/ 2167 w 12234"/>
                  <a:gd name="T55" fmla="*/ 4698 h 7530"/>
                  <a:gd name="T56" fmla="*/ 1946 w 12234"/>
                  <a:gd name="T57" fmla="*/ 5196 h 7530"/>
                  <a:gd name="T58" fmla="*/ 11294 w 12234"/>
                  <a:gd name="T59" fmla="*/ 3435 h 7530"/>
                  <a:gd name="T60" fmla="*/ 10272 w 12234"/>
                  <a:gd name="T61" fmla="*/ 3419 h 7530"/>
                  <a:gd name="T62" fmla="*/ 10067 w 12234"/>
                  <a:gd name="T63" fmla="*/ 2937 h 7530"/>
                  <a:gd name="T64" fmla="*/ 10288 w 12234"/>
                  <a:gd name="T65" fmla="*/ 2439 h 7530"/>
                  <a:gd name="T66" fmla="*/ 10791 w 12234"/>
                  <a:gd name="T67" fmla="*/ 2236 h 7530"/>
                  <a:gd name="T68" fmla="*/ 11310 w 12234"/>
                  <a:gd name="T69" fmla="*/ 2455 h 7530"/>
                  <a:gd name="T70" fmla="*/ 11515 w 12234"/>
                  <a:gd name="T71" fmla="*/ 2937 h 7530"/>
                  <a:gd name="T72" fmla="*/ 11294 w 12234"/>
                  <a:gd name="T73" fmla="*/ 3435 h 7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234" h="7530">
                    <a:moveTo>
                      <a:pt x="11798" y="1926"/>
                    </a:moveTo>
                    <a:cubicBezTo>
                      <a:pt x="11259" y="1398"/>
                      <a:pt x="10339" y="1383"/>
                      <a:pt x="9769" y="1941"/>
                    </a:cubicBezTo>
                    <a:cubicBezTo>
                      <a:pt x="9498" y="2207"/>
                      <a:pt x="9348" y="2561"/>
                      <a:pt x="9348" y="2937"/>
                    </a:cubicBezTo>
                    <a:cubicBezTo>
                      <a:pt x="9348" y="3166"/>
                      <a:pt x="9410" y="3383"/>
                      <a:pt x="9517" y="3584"/>
                    </a:cubicBezTo>
                    <a:lnTo>
                      <a:pt x="6953" y="6091"/>
                    </a:lnTo>
                    <a:lnTo>
                      <a:pt x="5725" y="0"/>
                    </a:lnTo>
                    <a:lnTo>
                      <a:pt x="2175" y="3484"/>
                    </a:lnTo>
                    <a:cubicBezTo>
                      <a:pt x="1635" y="3172"/>
                      <a:pt x="904" y="3229"/>
                      <a:pt x="421" y="3702"/>
                    </a:cubicBezTo>
                    <a:cubicBezTo>
                      <a:pt x="150" y="3967"/>
                      <a:pt x="0" y="4321"/>
                      <a:pt x="0" y="4698"/>
                    </a:cubicBezTo>
                    <a:cubicBezTo>
                      <a:pt x="0" y="5075"/>
                      <a:pt x="150" y="5428"/>
                      <a:pt x="437" y="5710"/>
                    </a:cubicBezTo>
                    <a:cubicBezTo>
                      <a:pt x="706" y="5973"/>
                      <a:pt x="1064" y="6118"/>
                      <a:pt x="1443" y="6119"/>
                    </a:cubicBezTo>
                    <a:cubicBezTo>
                      <a:pt x="1823" y="6118"/>
                      <a:pt x="2180" y="5973"/>
                      <a:pt x="2465" y="5694"/>
                    </a:cubicBezTo>
                    <a:cubicBezTo>
                      <a:pt x="2737" y="5428"/>
                      <a:pt x="2886" y="5075"/>
                      <a:pt x="2886" y="4698"/>
                    </a:cubicBezTo>
                    <a:cubicBezTo>
                      <a:pt x="2886" y="4447"/>
                      <a:pt x="2813" y="4208"/>
                      <a:pt x="2684" y="3992"/>
                    </a:cubicBezTo>
                    <a:lnTo>
                      <a:pt x="5282" y="1442"/>
                    </a:lnTo>
                    <a:lnTo>
                      <a:pt x="6509" y="7530"/>
                    </a:lnTo>
                    <a:lnTo>
                      <a:pt x="9997" y="4120"/>
                    </a:lnTo>
                    <a:cubicBezTo>
                      <a:pt x="10231" y="4274"/>
                      <a:pt x="10504" y="4358"/>
                      <a:pt x="10791" y="4358"/>
                    </a:cubicBezTo>
                    <a:cubicBezTo>
                      <a:pt x="11170" y="4358"/>
                      <a:pt x="11528" y="4213"/>
                      <a:pt x="11813" y="3933"/>
                    </a:cubicBezTo>
                    <a:cubicBezTo>
                      <a:pt x="12085" y="3667"/>
                      <a:pt x="12234" y="3314"/>
                      <a:pt x="12234" y="2937"/>
                    </a:cubicBezTo>
                    <a:cubicBezTo>
                      <a:pt x="12234" y="2561"/>
                      <a:pt x="12085" y="2207"/>
                      <a:pt x="11798" y="1926"/>
                    </a:cubicBezTo>
                    <a:close/>
                    <a:moveTo>
                      <a:pt x="1946" y="5196"/>
                    </a:moveTo>
                    <a:cubicBezTo>
                      <a:pt x="1678" y="5459"/>
                      <a:pt x="1224" y="5474"/>
                      <a:pt x="924" y="5180"/>
                    </a:cubicBezTo>
                    <a:cubicBezTo>
                      <a:pt x="792" y="5051"/>
                      <a:pt x="719" y="4880"/>
                      <a:pt x="719" y="4698"/>
                    </a:cubicBezTo>
                    <a:cubicBezTo>
                      <a:pt x="719" y="4516"/>
                      <a:pt x="792" y="4345"/>
                      <a:pt x="940" y="4200"/>
                    </a:cubicBezTo>
                    <a:cubicBezTo>
                      <a:pt x="1074" y="4068"/>
                      <a:pt x="1253" y="3996"/>
                      <a:pt x="1443" y="3996"/>
                    </a:cubicBezTo>
                    <a:cubicBezTo>
                      <a:pt x="1633" y="3996"/>
                      <a:pt x="1812" y="4068"/>
                      <a:pt x="1962" y="4216"/>
                    </a:cubicBezTo>
                    <a:cubicBezTo>
                      <a:pt x="2094" y="4345"/>
                      <a:pt x="2167" y="4516"/>
                      <a:pt x="2167" y="4698"/>
                    </a:cubicBezTo>
                    <a:cubicBezTo>
                      <a:pt x="2167" y="4880"/>
                      <a:pt x="2094" y="5051"/>
                      <a:pt x="1946" y="5196"/>
                    </a:cubicBezTo>
                    <a:close/>
                    <a:moveTo>
                      <a:pt x="11294" y="3435"/>
                    </a:moveTo>
                    <a:cubicBezTo>
                      <a:pt x="11026" y="3698"/>
                      <a:pt x="10572" y="3713"/>
                      <a:pt x="10272" y="3419"/>
                    </a:cubicBezTo>
                    <a:cubicBezTo>
                      <a:pt x="10140" y="3290"/>
                      <a:pt x="10067" y="3119"/>
                      <a:pt x="10067" y="2937"/>
                    </a:cubicBezTo>
                    <a:cubicBezTo>
                      <a:pt x="10067" y="2756"/>
                      <a:pt x="10140" y="2584"/>
                      <a:pt x="10288" y="2439"/>
                    </a:cubicBezTo>
                    <a:cubicBezTo>
                      <a:pt x="10422" y="2308"/>
                      <a:pt x="10601" y="2236"/>
                      <a:pt x="10791" y="2236"/>
                    </a:cubicBezTo>
                    <a:cubicBezTo>
                      <a:pt x="10982" y="2236"/>
                      <a:pt x="11160" y="2308"/>
                      <a:pt x="11310" y="2455"/>
                    </a:cubicBezTo>
                    <a:cubicBezTo>
                      <a:pt x="11442" y="2584"/>
                      <a:pt x="11515" y="2756"/>
                      <a:pt x="11515" y="2937"/>
                    </a:cubicBezTo>
                    <a:cubicBezTo>
                      <a:pt x="11515" y="3119"/>
                      <a:pt x="11442" y="3290"/>
                      <a:pt x="11294" y="3435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809077" y="1884473"/>
              <a:ext cx="6202610" cy="1211812"/>
              <a:chOff x="809077" y="1400023"/>
              <a:chExt cx="6202610" cy="1211812"/>
            </a:xfrm>
          </p:grpSpPr>
          <p:sp>
            <p:nvSpPr>
              <p:cNvPr id="70" name="任意多边形: 形状 69"/>
              <p:cNvSpPr/>
              <p:nvPr/>
            </p:nvSpPr>
            <p:spPr bwMode="auto">
              <a:xfrm flipH="1">
                <a:off x="6096000" y="1471258"/>
                <a:ext cx="915687" cy="479425"/>
              </a:xfrm>
              <a:custGeom>
                <a:avLst/>
                <a:gdLst>
                  <a:gd name="T0" fmla="*/ 302 w 904"/>
                  <a:gd name="T1" fmla="*/ 0 h 605"/>
                  <a:gd name="T2" fmla="*/ 0 w 904"/>
                  <a:gd name="T3" fmla="*/ 303 h 605"/>
                  <a:gd name="T4" fmla="*/ 302 w 904"/>
                  <a:gd name="T5" fmla="*/ 605 h 605"/>
                  <a:gd name="T6" fmla="*/ 904 w 904"/>
                  <a:gd name="T7" fmla="*/ 605 h 605"/>
                  <a:gd name="T8" fmla="*/ 904 w 904"/>
                  <a:gd name="T9" fmla="*/ 0 h 605"/>
                  <a:gd name="T10" fmla="*/ 302 w 904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5">
                    <a:moveTo>
                      <a:pt x="302" y="0"/>
                    </a:moveTo>
                    <a:cubicBezTo>
                      <a:pt x="135" y="0"/>
                      <a:pt x="0" y="136"/>
                      <a:pt x="0" y="303"/>
                    </a:cubicBezTo>
                    <a:cubicBezTo>
                      <a:pt x="0" y="470"/>
                      <a:pt x="135" y="605"/>
                      <a:pt x="302" y="605"/>
                    </a:cubicBezTo>
                    <a:cubicBezTo>
                      <a:pt x="904" y="605"/>
                      <a:pt x="904" y="605"/>
                      <a:pt x="904" y="605"/>
                    </a:cubicBezTo>
                    <a:cubicBezTo>
                      <a:pt x="904" y="0"/>
                      <a:pt x="904" y="0"/>
                      <a:pt x="904" y="0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8100" cap="flat" cmpd="sng" algn="ctr">
                <a:noFill/>
                <a:prstDash val="solid"/>
                <a:miter lim="800000"/>
              </a:ln>
              <a:effectLst>
                <a:outerShdw blurRad="152400" dist="76200" dir="2700000" algn="tl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6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809077" y="1400023"/>
                <a:ext cx="5286921" cy="1211812"/>
                <a:chOff x="809077" y="1400023"/>
                <a:chExt cx="5286921" cy="1211812"/>
              </a:xfrm>
            </p:grpSpPr>
            <p:sp>
              <p:nvSpPr>
                <p:cNvPr id="72" name="任意多边形: 形状 71" descr="{&quot;isTemplate&quot;:true,&quot;type&quot;:&quot;title&quot;,&quot;canOmit&quot;:false,&quot;range&quot;:0}"/>
                <p:cNvSpPr/>
                <p:nvPr/>
              </p:nvSpPr>
              <p:spPr bwMode="auto">
                <a:xfrm flipH="1">
                  <a:off x="4263991" y="1471258"/>
                  <a:ext cx="1832007" cy="479425"/>
                </a:xfrm>
                <a:custGeom>
                  <a:avLst/>
                  <a:gdLst>
                    <a:gd name="T0" fmla="*/ 2147483646 w 3128"/>
                    <a:gd name="T1" fmla="*/ 0 h 605"/>
                    <a:gd name="T2" fmla="*/ 0 w 3128"/>
                    <a:gd name="T3" fmla="*/ 0 h 605"/>
                    <a:gd name="T4" fmla="*/ 0 w 3128"/>
                    <a:gd name="T5" fmla="*/ 2147483646 h 605"/>
                    <a:gd name="T6" fmla="*/ 2147483646 w 3128"/>
                    <a:gd name="T7" fmla="*/ 2147483646 h 605"/>
                    <a:gd name="T8" fmla="*/ 2147483646 w 3128"/>
                    <a:gd name="T9" fmla="*/ 2147483646 h 605"/>
                    <a:gd name="T10" fmla="*/ 2147483646 w 3128"/>
                    <a:gd name="T11" fmla="*/ 0 h 60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128"/>
                    <a:gd name="T19" fmla="*/ 0 h 605"/>
                    <a:gd name="T20" fmla="*/ 3128 w 3128"/>
                    <a:gd name="T21" fmla="*/ 605 h 60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128" h="605">
                      <a:moveTo>
                        <a:pt x="282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05"/>
                        <a:pt x="0" y="605"/>
                        <a:pt x="0" y="605"/>
                      </a:cubicBezTo>
                      <a:cubicBezTo>
                        <a:pt x="2826" y="605"/>
                        <a:pt x="2826" y="605"/>
                        <a:pt x="2826" y="605"/>
                      </a:cubicBezTo>
                      <a:cubicBezTo>
                        <a:pt x="2993" y="605"/>
                        <a:pt x="3128" y="470"/>
                        <a:pt x="3128" y="303"/>
                      </a:cubicBezTo>
                      <a:cubicBezTo>
                        <a:pt x="3128" y="136"/>
                        <a:pt x="2993" y="0"/>
                        <a:pt x="2826" y="0"/>
                      </a:cubicBezTo>
                      <a:close/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 w="254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marL="0" lvl="0" indent="0" algn="ctr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r>
                    <a:rPr lang="zh-CN" sz="120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思源黑体 CN Medium"/>
                      <a:sym typeface="思源黑体 CN Normal"/>
                    </a:rPr>
                    <a:t>快速开发与高效配置</a:t>
                  </a:r>
                  <a:endParaRPr/>
                </a:p>
              </p:txBody>
            </p:sp>
            <p:sp>
              <p:nvSpPr>
                <p:cNvPr id="73" name="矩形 7" descr="{&quot;isTemplate&quot;:true,&quot;type&quot;:&quot;content&quot;,&quot;canOmit&quot;:false,&quot;range&quot;:0}"/>
                <p:cNvSpPr/>
                <p:nvPr/>
              </p:nvSpPr>
              <p:spPr>
                <a:xfrm>
                  <a:off x="809077" y="1400023"/>
                  <a:ext cx="3423988" cy="1211812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marL="0" indent="0" algn="r">
                    <a:lnSpc>
                      <a:spcPct val="130000"/>
                    </a:lnSpc>
                    <a:buNone/>
                  </a:pPr>
                  <a:r>
                    <a:rPr sz="1200">
                      <a:latin typeface="默认字体"/>
                      <a:ea typeface="默认字体"/>
                      <a:cs typeface="+mn-cs"/>
                    </a:rPr>
                    <a:t>Spring Boot 通过自动配置和约定优于配置的理念，开发者可以迅速搭建应用，而无需进行繁琐的配置。这使得开发周期大大缩短。</a:t>
                  </a:r>
                  <a:endParaRPr/>
                </a:p>
              </p:txBody>
            </p:sp>
          </p:grpSp>
          <p:sp>
            <p:nvSpPr>
              <p:cNvPr id="74" name="任意多边形: 形状 73"/>
              <p:cNvSpPr/>
              <p:nvPr/>
            </p:nvSpPr>
            <p:spPr bwMode="auto">
              <a:xfrm>
                <a:off x="6391117" y="1591444"/>
                <a:ext cx="325452" cy="239053"/>
              </a:xfrm>
              <a:custGeom>
                <a:avLst/>
                <a:gdLst>
                  <a:gd name="connsiteX0" fmla="*/ 42959 w 606580"/>
                  <a:gd name="connsiteY0" fmla="*/ 366934 h 445550"/>
                  <a:gd name="connsiteX1" fmla="*/ 36874 w 606580"/>
                  <a:gd name="connsiteY1" fmla="*/ 373010 h 445550"/>
                  <a:gd name="connsiteX2" fmla="*/ 36874 w 606580"/>
                  <a:gd name="connsiteY2" fmla="*/ 402468 h 445550"/>
                  <a:gd name="connsiteX3" fmla="*/ 42959 w 606580"/>
                  <a:gd name="connsiteY3" fmla="*/ 408728 h 445550"/>
                  <a:gd name="connsiteX4" fmla="*/ 563437 w 606580"/>
                  <a:gd name="connsiteY4" fmla="*/ 408728 h 445550"/>
                  <a:gd name="connsiteX5" fmla="*/ 569706 w 606580"/>
                  <a:gd name="connsiteY5" fmla="*/ 402468 h 445550"/>
                  <a:gd name="connsiteX6" fmla="*/ 569706 w 606580"/>
                  <a:gd name="connsiteY6" fmla="*/ 373010 h 445550"/>
                  <a:gd name="connsiteX7" fmla="*/ 563437 w 606580"/>
                  <a:gd name="connsiteY7" fmla="*/ 366934 h 445550"/>
                  <a:gd name="connsiteX8" fmla="*/ 254988 w 606580"/>
                  <a:gd name="connsiteY8" fmla="*/ 149113 h 445550"/>
                  <a:gd name="connsiteX9" fmla="*/ 269552 w 606580"/>
                  <a:gd name="connsiteY9" fmla="*/ 212435 h 445550"/>
                  <a:gd name="connsiteX10" fmla="*/ 271027 w 606580"/>
                  <a:gd name="connsiteY10" fmla="*/ 210962 h 445550"/>
                  <a:gd name="connsiteX11" fmla="*/ 284854 w 606580"/>
                  <a:gd name="connsiteY11" fmla="*/ 205072 h 445550"/>
                  <a:gd name="connsiteX12" fmla="*/ 298865 w 606580"/>
                  <a:gd name="connsiteY12" fmla="*/ 210962 h 445550"/>
                  <a:gd name="connsiteX13" fmla="*/ 332417 w 606580"/>
                  <a:gd name="connsiteY13" fmla="*/ 244464 h 445550"/>
                  <a:gd name="connsiteX14" fmla="*/ 350484 w 606580"/>
                  <a:gd name="connsiteY14" fmla="*/ 226425 h 445550"/>
                  <a:gd name="connsiteX15" fmla="*/ 316931 w 606580"/>
                  <a:gd name="connsiteY15" fmla="*/ 192923 h 445550"/>
                  <a:gd name="connsiteX16" fmla="*/ 311032 w 606580"/>
                  <a:gd name="connsiteY16" fmla="*/ 178933 h 445550"/>
                  <a:gd name="connsiteX17" fmla="*/ 316931 w 606580"/>
                  <a:gd name="connsiteY17" fmla="*/ 165127 h 445550"/>
                  <a:gd name="connsiteX18" fmla="*/ 318406 w 606580"/>
                  <a:gd name="connsiteY18" fmla="*/ 163655 h 445550"/>
                  <a:gd name="connsiteX19" fmla="*/ 248535 w 606580"/>
                  <a:gd name="connsiteY19" fmla="*/ 122422 h 445550"/>
                  <a:gd name="connsiteX20" fmla="*/ 338317 w 606580"/>
                  <a:gd name="connsiteY20" fmla="*/ 143038 h 445550"/>
                  <a:gd name="connsiteX21" fmla="*/ 350853 w 606580"/>
                  <a:gd name="connsiteY21" fmla="*/ 154267 h 445550"/>
                  <a:gd name="connsiteX22" fmla="*/ 346244 w 606580"/>
                  <a:gd name="connsiteY22" fmla="*/ 170465 h 445550"/>
                  <a:gd name="connsiteX23" fmla="*/ 337764 w 606580"/>
                  <a:gd name="connsiteY23" fmla="*/ 178933 h 445550"/>
                  <a:gd name="connsiteX24" fmla="*/ 371316 w 606580"/>
                  <a:gd name="connsiteY24" fmla="*/ 212435 h 445550"/>
                  <a:gd name="connsiteX25" fmla="*/ 377031 w 606580"/>
                  <a:gd name="connsiteY25" fmla="*/ 226425 h 445550"/>
                  <a:gd name="connsiteX26" fmla="*/ 371316 w 606580"/>
                  <a:gd name="connsiteY26" fmla="*/ 240230 h 445550"/>
                  <a:gd name="connsiteX27" fmla="*/ 346244 w 606580"/>
                  <a:gd name="connsiteY27" fmla="*/ 265265 h 445550"/>
                  <a:gd name="connsiteX28" fmla="*/ 332417 w 606580"/>
                  <a:gd name="connsiteY28" fmla="*/ 270971 h 445550"/>
                  <a:gd name="connsiteX29" fmla="*/ 318406 w 606580"/>
                  <a:gd name="connsiteY29" fmla="*/ 265265 h 445550"/>
                  <a:gd name="connsiteX30" fmla="*/ 284854 w 606580"/>
                  <a:gd name="connsiteY30" fmla="*/ 231763 h 445550"/>
                  <a:gd name="connsiteX31" fmla="*/ 276373 w 606580"/>
                  <a:gd name="connsiteY31" fmla="*/ 240230 h 445550"/>
                  <a:gd name="connsiteX32" fmla="*/ 264390 w 606580"/>
                  <a:gd name="connsiteY32" fmla="*/ 245384 h 445550"/>
                  <a:gd name="connsiteX33" fmla="*/ 248904 w 606580"/>
                  <a:gd name="connsiteY33" fmla="*/ 232315 h 445550"/>
                  <a:gd name="connsiteX34" fmla="*/ 228256 w 606580"/>
                  <a:gd name="connsiteY34" fmla="*/ 142670 h 445550"/>
                  <a:gd name="connsiteX35" fmla="*/ 231390 w 606580"/>
                  <a:gd name="connsiteY35" fmla="*/ 127944 h 445550"/>
                  <a:gd name="connsiteX36" fmla="*/ 248535 w 606580"/>
                  <a:gd name="connsiteY36" fmla="*/ 122422 h 445550"/>
                  <a:gd name="connsiteX37" fmla="*/ 96795 w 606580"/>
                  <a:gd name="connsiteY37" fmla="*/ 36822 h 445550"/>
                  <a:gd name="connsiteX38" fmla="*/ 78358 w 606580"/>
                  <a:gd name="connsiteY38" fmla="*/ 55233 h 445550"/>
                  <a:gd name="connsiteX39" fmla="*/ 78358 w 606580"/>
                  <a:gd name="connsiteY39" fmla="*/ 330112 h 445550"/>
                  <a:gd name="connsiteX40" fmla="*/ 528223 w 606580"/>
                  <a:gd name="connsiteY40" fmla="*/ 330112 h 445550"/>
                  <a:gd name="connsiteX41" fmla="*/ 528223 w 606580"/>
                  <a:gd name="connsiteY41" fmla="*/ 55233 h 445550"/>
                  <a:gd name="connsiteX42" fmla="*/ 509786 w 606580"/>
                  <a:gd name="connsiteY42" fmla="*/ 36822 h 445550"/>
                  <a:gd name="connsiteX43" fmla="*/ 96795 w 606580"/>
                  <a:gd name="connsiteY43" fmla="*/ 0 h 445550"/>
                  <a:gd name="connsiteX44" fmla="*/ 509786 w 606580"/>
                  <a:gd name="connsiteY44" fmla="*/ 0 h 445550"/>
                  <a:gd name="connsiteX45" fmla="*/ 565097 w 606580"/>
                  <a:gd name="connsiteY45" fmla="*/ 55233 h 445550"/>
                  <a:gd name="connsiteX46" fmla="*/ 565097 w 606580"/>
                  <a:gd name="connsiteY46" fmla="*/ 330112 h 445550"/>
                  <a:gd name="connsiteX47" fmla="*/ 606580 w 606580"/>
                  <a:gd name="connsiteY47" fmla="*/ 373010 h 445550"/>
                  <a:gd name="connsiteX48" fmla="*/ 606580 w 606580"/>
                  <a:gd name="connsiteY48" fmla="*/ 402468 h 445550"/>
                  <a:gd name="connsiteX49" fmla="*/ 563437 w 606580"/>
                  <a:gd name="connsiteY49" fmla="*/ 445550 h 445550"/>
                  <a:gd name="connsiteX50" fmla="*/ 42959 w 606580"/>
                  <a:gd name="connsiteY50" fmla="*/ 445550 h 445550"/>
                  <a:gd name="connsiteX51" fmla="*/ 0 w 606580"/>
                  <a:gd name="connsiteY51" fmla="*/ 402468 h 445550"/>
                  <a:gd name="connsiteX52" fmla="*/ 0 w 606580"/>
                  <a:gd name="connsiteY52" fmla="*/ 373010 h 445550"/>
                  <a:gd name="connsiteX53" fmla="*/ 41484 w 606580"/>
                  <a:gd name="connsiteY53" fmla="*/ 330112 h 445550"/>
                  <a:gd name="connsiteX54" fmla="*/ 41484 w 606580"/>
                  <a:gd name="connsiteY54" fmla="*/ 55233 h 445550"/>
                  <a:gd name="connsiteX55" fmla="*/ 96795 w 606580"/>
                  <a:gd name="connsiteY55" fmla="*/ 0 h 445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606580" h="445550">
                    <a:moveTo>
                      <a:pt x="42959" y="366934"/>
                    </a:moveTo>
                    <a:cubicBezTo>
                      <a:pt x="39640" y="366934"/>
                      <a:pt x="36874" y="369696"/>
                      <a:pt x="36874" y="373010"/>
                    </a:cubicBezTo>
                    <a:lnTo>
                      <a:pt x="36874" y="402468"/>
                    </a:lnTo>
                    <a:cubicBezTo>
                      <a:pt x="36874" y="405782"/>
                      <a:pt x="39640" y="408728"/>
                      <a:pt x="42959" y="408728"/>
                    </a:cubicBezTo>
                    <a:lnTo>
                      <a:pt x="563437" y="408728"/>
                    </a:lnTo>
                    <a:cubicBezTo>
                      <a:pt x="566756" y="408728"/>
                      <a:pt x="569706" y="405782"/>
                      <a:pt x="569706" y="402468"/>
                    </a:cubicBezTo>
                    <a:lnTo>
                      <a:pt x="569706" y="373010"/>
                    </a:lnTo>
                    <a:cubicBezTo>
                      <a:pt x="569706" y="369696"/>
                      <a:pt x="566756" y="366934"/>
                      <a:pt x="563437" y="366934"/>
                    </a:cubicBezTo>
                    <a:close/>
                    <a:moveTo>
                      <a:pt x="254988" y="149113"/>
                    </a:moveTo>
                    <a:lnTo>
                      <a:pt x="269552" y="212435"/>
                    </a:lnTo>
                    <a:lnTo>
                      <a:pt x="271027" y="210962"/>
                    </a:lnTo>
                    <a:cubicBezTo>
                      <a:pt x="274714" y="207097"/>
                      <a:pt x="279692" y="205072"/>
                      <a:pt x="284854" y="205072"/>
                    </a:cubicBezTo>
                    <a:cubicBezTo>
                      <a:pt x="290200" y="205072"/>
                      <a:pt x="295177" y="207097"/>
                      <a:pt x="298865" y="210962"/>
                    </a:cubicBezTo>
                    <a:lnTo>
                      <a:pt x="332417" y="244464"/>
                    </a:lnTo>
                    <a:lnTo>
                      <a:pt x="350484" y="226425"/>
                    </a:lnTo>
                    <a:lnTo>
                      <a:pt x="316931" y="192923"/>
                    </a:lnTo>
                    <a:cubicBezTo>
                      <a:pt x="313244" y="189057"/>
                      <a:pt x="311032" y="184271"/>
                      <a:pt x="311032" y="178933"/>
                    </a:cubicBezTo>
                    <a:cubicBezTo>
                      <a:pt x="311032" y="173779"/>
                      <a:pt x="313244" y="168809"/>
                      <a:pt x="316931" y="165127"/>
                    </a:cubicBezTo>
                    <a:lnTo>
                      <a:pt x="318406" y="163655"/>
                    </a:lnTo>
                    <a:close/>
                    <a:moveTo>
                      <a:pt x="248535" y="122422"/>
                    </a:moveTo>
                    <a:lnTo>
                      <a:pt x="338317" y="143038"/>
                    </a:lnTo>
                    <a:cubicBezTo>
                      <a:pt x="344585" y="144511"/>
                      <a:pt x="349378" y="148560"/>
                      <a:pt x="350853" y="154267"/>
                    </a:cubicBezTo>
                    <a:cubicBezTo>
                      <a:pt x="352512" y="159789"/>
                      <a:pt x="350853" y="165864"/>
                      <a:pt x="346244" y="170465"/>
                    </a:cubicBezTo>
                    <a:lnTo>
                      <a:pt x="337764" y="178933"/>
                    </a:lnTo>
                    <a:lnTo>
                      <a:pt x="371316" y="212435"/>
                    </a:lnTo>
                    <a:cubicBezTo>
                      <a:pt x="375003" y="216116"/>
                      <a:pt x="377031" y="221086"/>
                      <a:pt x="377031" y="226425"/>
                    </a:cubicBezTo>
                    <a:cubicBezTo>
                      <a:pt x="377031" y="231579"/>
                      <a:pt x="375003" y="236549"/>
                      <a:pt x="371316" y="240230"/>
                    </a:cubicBezTo>
                    <a:lnTo>
                      <a:pt x="346244" y="265265"/>
                    </a:lnTo>
                    <a:cubicBezTo>
                      <a:pt x="342557" y="268946"/>
                      <a:pt x="337579" y="270971"/>
                      <a:pt x="332417" y="270971"/>
                    </a:cubicBezTo>
                    <a:cubicBezTo>
                      <a:pt x="327071" y="270971"/>
                      <a:pt x="322278" y="268946"/>
                      <a:pt x="318406" y="265265"/>
                    </a:cubicBezTo>
                    <a:lnTo>
                      <a:pt x="284854" y="231763"/>
                    </a:lnTo>
                    <a:lnTo>
                      <a:pt x="276373" y="240230"/>
                    </a:lnTo>
                    <a:cubicBezTo>
                      <a:pt x="273055" y="243544"/>
                      <a:pt x="268630" y="245384"/>
                      <a:pt x="264390" y="245384"/>
                    </a:cubicBezTo>
                    <a:cubicBezTo>
                      <a:pt x="256831" y="245384"/>
                      <a:pt x="250748" y="240230"/>
                      <a:pt x="248904" y="232315"/>
                    </a:cubicBezTo>
                    <a:lnTo>
                      <a:pt x="228256" y="142670"/>
                    </a:lnTo>
                    <a:cubicBezTo>
                      <a:pt x="227150" y="137332"/>
                      <a:pt x="228256" y="131994"/>
                      <a:pt x="231390" y="127944"/>
                    </a:cubicBezTo>
                    <a:cubicBezTo>
                      <a:pt x="235262" y="123158"/>
                      <a:pt x="241899" y="120949"/>
                      <a:pt x="248535" y="122422"/>
                    </a:cubicBezTo>
                    <a:close/>
                    <a:moveTo>
                      <a:pt x="96795" y="36822"/>
                    </a:moveTo>
                    <a:cubicBezTo>
                      <a:pt x="86655" y="36822"/>
                      <a:pt x="78358" y="45107"/>
                      <a:pt x="78358" y="55233"/>
                    </a:cubicBezTo>
                    <a:lnTo>
                      <a:pt x="78358" y="330112"/>
                    </a:lnTo>
                    <a:lnTo>
                      <a:pt x="528223" y="330112"/>
                    </a:lnTo>
                    <a:lnTo>
                      <a:pt x="528223" y="55233"/>
                    </a:lnTo>
                    <a:cubicBezTo>
                      <a:pt x="528223" y="45107"/>
                      <a:pt x="519926" y="36822"/>
                      <a:pt x="509786" y="36822"/>
                    </a:cubicBezTo>
                    <a:close/>
                    <a:moveTo>
                      <a:pt x="96795" y="0"/>
                    </a:moveTo>
                    <a:lnTo>
                      <a:pt x="509786" y="0"/>
                    </a:lnTo>
                    <a:cubicBezTo>
                      <a:pt x="540207" y="0"/>
                      <a:pt x="565097" y="24671"/>
                      <a:pt x="565097" y="55233"/>
                    </a:cubicBezTo>
                    <a:lnTo>
                      <a:pt x="565097" y="330112"/>
                    </a:lnTo>
                    <a:cubicBezTo>
                      <a:pt x="587959" y="331033"/>
                      <a:pt x="606580" y="349996"/>
                      <a:pt x="606580" y="373010"/>
                    </a:cubicBezTo>
                    <a:lnTo>
                      <a:pt x="606580" y="402468"/>
                    </a:lnTo>
                    <a:cubicBezTo>
                      <a:pt x="606580" y="426218"/>
                      <a:pt x="587221" y="445550"/>
                      <a:pt x="563437" y="445550"/>
                    </a:cubicBezTo>
                    <a:lnTo>
                      <a:pt x="42959" y="445550"/>
                    </a:lnTo>
                    <a:cubicBezTo>
                      <a:pt x="19359" y="445550"/>
                      <a:pt x="0" y="426218"/>
                      <a:pt x="0" y="402468"/>
                    </a:cubicBezTo>
                    <a:lnTo>
                      <a:pt x="0" y="373010"/>
                    </a:lnTo>
                    <a:cubicBezTo>
                      <a:pt x="0" y="349812"/>
                      <a:pt x="18437" y="331033"/>
                      <a:pt x="41484" y="330112"/>
                    </a:cubicBezTo>
                    <a:lnTo>
                      <a:pt x="41484" y="55233"/>
                    </a:lnTo>
                    <a:cubicBezTo>
                      <a:pt x="41484" y="24671"/>
                      <a:pt x="66189" y="0"/>
                      <a:pt x="96795" y="0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809077" y="3919014"/>
              <a:ext cx="6221860" cy="1211812"/>
              <a:chOff x="809077" y="3434564"/>
              <a:chExt cx="6221860" cy="1211812"/>
            </a:xfrm>
          </p:grpSpPr>
          <p:sp>
            <p:nvSpPr>
              <p:cNvPr id="76" name="任意多边形: 形状 75"/>
              <p:cNvSpPr/>
              <p:nvPr/>
            </p:nvSpPr>
            <p:spPr bwMode="auto">
              <a:xfrm flipH="1">
                <a:off x="6115250" y="3501940"/>
                <a:ext cx="915687" cy="479425"/>
              </a:xfrm>
              <a:custGeom>
                <a:avLst/>
                <a:gdLst>
                  <a:gd name="T0" fmla="*/ 302 w 904"/>
                  <a:gd name="T1" fmla="*/ 0 h 605"/>
                  <a:gd name="T2" fmla="*/ 0 w 904"/>
                  <a:gd name="T3" fmla="*/ 303 h 605"/>
                  <a:gd name="T4" fmla="*/ 302 w 904"/>
                  <a:gd name="T5" fmla="*/ 605 h 605"/>
                  <a:gd name="T6" fmla="*/ 904 w 904"/>
                  <a:gd name="T7" fmla="*/ 605 h 605"/>
                  <a:gd name="T8" fmla="*/ 904 w 904"/>
                  <a:gd name="T9" fmla="*/ 0 h 605"/>
                  <a:gd name="T10" fmla="*/ 302 w 904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5">
                    <a:moveTo>
                      <a:pt x="302" y="0"/>
                    </a:moveTo>
                    <a:cubicBezTo>
                      <a:pt x="135" y="0"/>
                      <a:pt x="0" y="136"/>
                      <a:pt x="0" y="303"/>
                    </a:cubicBezTo>
                    <a:cubicBezTo>
                      <a:pt x="0" y="470"/>
                      <a:pt x="135" y="605"/>
                      <a:pt x="302" y="605"/>
                    </a:cubicBezTo>
                    <a:cubicBezTo>
                      <a:pt x="904" y="605"/>
                      <a:pt x="904" y="605"/>
                      <a:pt x="904" y="605"/>
                    </a:cubicBezTo>
                    <a:cubicBezTo>
                      <a:pt x="904" y="0"/>
                      <a:pt x="904" y="0"/>
                      <a:pt x="904" y="0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8100" cap="flat" cmpd="sng" algn="ctr">
                <a:noFill/>
                <a:prstDash val="solid"/>
                <a:miter lim="800000"/>
              </a:ln>
              <a:effectLst>
                <a:outerShdw blurRad="152400" dist="76200" dir="2700000" algn="tl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6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809077" y="3434564"/>
                <a:ext cx="5306171" cy="1211812"/>
                <a:chOff x="809077" y="3434564"/>
                <a:chExt cx="5306171" cy="1211812"/>
              </a:xfrm>
            </p:grpSpPr>
            <p:sp>
              <p:nvSpPr>
                <p:cNvPr id="78" name="任意多边形: 形状 77" descr="{&quot;isTemplate&quot;:true,&quot;type&quot;:&quot;title&quot;,&quot;canOmit&quot;:false,&quot;range&quot;:0}"/>
                <p:cNvSpPr/>
                <p:nvPr/>
              </p:nvSpPr>
              <p:spPr bwMode="auto">
                <a:xfrm flipH="1">
                  <a:off x="4283241" y="3501940"/>
                  <a:ext cx="1832007" cy="479425"/>
                </a:xfrm>
                <a:custGeom>
                  <a:avLst/>
                  <a:gdLst>
                    <a:gd name="T0" fmla="*/ 2147483646 w 3128"/>
                    <a:gd name="T1" fmla="*/ 0 h 605"/>
                    <a:gd name="T2" fmla="*/ 0 w 3128"/>
                    <a:gd name="T3" fmla="*/ 0 h 605"/>
                    <a:gd name="T4" fmla="*/ 0 w 3128"/>
                    <a:gd name="T5" fmla="*/ 2147483646 h 605"/>
                    <a:gd name="T6" fmla="*/ 2147483646 w 3128"/>
                    <a:gd name="T7" fmla="*/ 2147483646 h 605"/>
                    <a:gd name="T8" fmla="*/ 2147483646 w 3128"/>
                    <a:gd name="T9" fmla="*/ 2147483646 h 605"/>
                    <a:gd name="T10" fmla="*/ 2147483646 w 3128"/>
                    <a:gd name="T11" fmla="*/ 0 h 60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128"/>
                    <a:gd name="T19" fmla="*/ 0 h 605"/>
                    <a:gd name="T20" fmla="*/ 3128 w 3128"/>
                    <a:gd name="T21" fmla="*/ 605 h 60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128" h="605">
                      <a:moveTo>
                        <a:pt x="282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05"/>
                        <a:pt x="0" y="605"/>
                        <a:pt x="0" y="605"/>
                      </a:cubicBezTo>
                      <a:cubicBezTo>
                        <a:pt x="2826" y="605"/>
                        <a:pt x="2826" y="605"/>
                        <a:pt x="2826" y="605"/>
                      </a:cubicBezTo>
                      <a:cubicBezTo>
                        <a:pt x="2993" y="605"/>
                        <a:pt x="3128" y="470"/>
                        <a:pt x="3128" y="303"/>
                      </a:cubicBezTo>
                      <a:cubicBezTo>
                        <a:pt x="3128" y="136"/>
                        <a:pt x="2993" y="0"/>
                        <a:pt x="2826" y="0"/>
                      </a:cubicBezTo>
                      <a:close/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 w="254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marL="0" lvl="0" indent="0" algn="ctr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r>
                    <a:rPr lang="zh-CN" sz="120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思源黑体 CN Medium"/>
                      <a:sym typeface="思源黑体 CN Normal"/>
                    </a:rPr>
                    <a:t>内嵌服务器</a:t>
                  </a:r>
                  <a:endParaRPr/>
                </a:p>
              </p:txBody>
            </p:sp>
            <p:sp>
              <p:nvSpPr>
                <p:cNvPr id="79" name="矩形 16" descr="{&quot;isTemplate&quot;:true,&quot;type&quot;:&quot;content&quot;,&quot;canOmit&quot;:false,&quot;range&quot;:0}"/>
                <p:cNvSpPr/>
                <p:nvPr/>
              </p:nvSpPr>
              <p:spPr>
                <a:xfrm>
                  <a:off x="809077" y="3434564"/>
                  <a:ext cx="3423988" cy="1211812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marL="0" indent="0" algn="r">
                    <a:lnSpc>
                      <a:spcPct val="130000"/>
                    </a:lnSpc>
                    <a:buNone/>
                  </a:pPr>
                  <a:r>
                    <a:rPr sz="1200">
                      <a:latin typeface="默认字体"/>
                      <a:ea typeface="默认字体"/>
                      <a:cs typeface="+mn-cs"/>
                    </a:rPr>
                    <a:t>Spring Boot 支持内嵌服务器（如 Tomcat、Jetty），开发者可以直接运行应用，而无需单独部署到外部服务器。这简化了部署过程，适合开发和测试阶段的快速验证。</a:t>
                  </a:r>
                  <a:endParaRPr/>
                </a:p>
              </p:txBody>
            </p:sp>
          </p:grpSp>
          <p:sp>
            <p:nvSpPr>
              <p:cNvPr id="80" name="任意多边形: 形状 79"/>
              <p:cNvSpPr/>
              <p:nvPr/>
            </p:nvSpPr>
            <p:spPr bwMode="auto">
              <a:xfrm>
                <a:off x="6410367" y="3578926"/>
                <a:ext cx="325452" cy="325452"/>
              </a:xfrm>
              <a:custGeom>
                <a:avLst/>
                <a:gdLst>
                  <a:gd name="connsiteX0" fmla="*/ 89713 w 426660"/>
                  <a:gd name="connsiteY0" fmla="*/ 269805 h 426660"/>
                  <a:gd name="connsiteX1" fmla="*/ 145522 w 426660"/>
                  <a:gd name="connsiteY1" fmla="*/ 381327 h 426660"/>
                  <a:gd name="connsiteX2" fmla="*/ 201378 w 426660"/>
                  <a:gd name="connsiteY2" fmla="*/ 269805 h 426660"/>
                  <a:gd name="connsiteX3" fmla="*/ 228282 w 426660"/>
                  <a:gd name="connsiteY3" fmla="*/ 275377 h 426660"/>
                  <a:gd name="connsiteX4" fmla="*/ 291091 w 426660"/>
                  <a:gd name="connsiteY4" fmla="*/ 350423 h 426660"/>
                  <a:gd name="connsiteX5" fmla="*/ 291329 w 426660"/>
                  <a:gd name="connsiteY5" fmla="*/ 426660 h 426660"/>
                  <a:gd name="connsiteX6" fmla="*/ 0 w 426660"/>
                  <a:gd name="connsiteY6" fmla="*/ 426660 h 426660"/>
                  <a:gd name="connsiteX7" fmla="*/ 0 w 426660"/>
                  <a:gd name="connsiteY7" fmla="*/ 350423 h 426660"/>
                  <a:gd name="connsiteX8" fmla="*/ 62809 w 426660"/>
                  <a:gd name="connsiteY8" fmla="*/ 275377 h 426660"/>
                  <a:gd name="connsiteX9" fmla="*/ 315245 w 426660"/>
                  <a:gd name="connsiteY9" fmla="*/ 122379 h 426660"/>
                  <a:gd name="connsiteX10" fmla="*/ 301043 w 426660"/>
                  <a:gd name="connsiteY10" fmla="*/ 137093 h 426660"/>
                  <a:gd name="connsiteX11" fmla="*/ 329804 w 426660"/>
                  <a:gd name="connsiteY11" fmla="*/ 137093 h 426660"/>
                  <a:gd name="connsiteX12" fmla="*/ 315245 w 426660"/>
                  <a:gd name="connsiteY12" fmla="*/ 122379 h 426660"/>
                  <a:gd name="connsiteX13" fmla="*/ 141720 w 426660"/>
                  <a:gd name="connsiteY13" fmla="*/ 102375 h 426660"/>
                  <a:gd name="connsiteX14" fmla="*/ 203074 w 426660"/>
                  <a:gd name="connsiteY14" fmla="*/ 166084 h 426660"/>
                  <a:gd name="connsiteX15" fmla="*/ 212792 w 426660"/>
                  <a:gd name="connsiteY15" fmla="*/ 191177 h 426660"/>
                  <a:gd name="connsiteX16" fmla="*/ 196024 w 426660"/>
                  <a:gd name="connsiteY16" fmla="*/ 217937 h 426660"/>
                  <a:gd name="connsiteX17" fmla="*/ 85367 w 426660"/>
                  <a:gd name="connsiteY17" fmla="*/ 217937 h 426660"/>
                  <a:gd name="connsiteX18" fmla="*/ 68599 w 426660"/>
                  <a:gd name="connsiteY18" fmla="*/ 191177 h 426660"/>
                  <a:gd name="connsiteX19" fmla="*/ 78555 w 426660"/>
                  <a:gd name="connsiteY19" fmla="*/ 166084 h 426660"/>
                  <a:gd name="connsiteX20" fmla="*/ 141720 w 426660"/>
                  <a:gd name="connsiteY20" fmla="*/ 102375 h 426660"/>
                  <a:gd name="connsiteX21" fmla="*/ 326596 w 426660"/>
                  <a:gd name="connsiteY21" fmla="*/ 40321 h 426660"/>
                  <a:gd name="connsiteX22" fmla="*/ 290614 w 426660"/>
                  <a:gd name="connsiteY22" fmla="*/ 45999 h 426660"/>
                  <a:gd name="connsiteX23" fmla="*/ 296186 w 426660"/>
                  <a:gd name="connsiteY23" fmla="*/ 63666 h 426660"/>
                  <a:gd name="connsiteX24" fmla="*/ 314471 w 426660"/>
                  <a:gd name="connsiteY24" fmla="*/ 85284 h 426660"/>
                  <a:gd name="connsiteX25" fmla="*/ 305233 w 426660"/>
                  <a:gd name="connsiteY25" fmla="*/ 114808 h 426660"/>
                  <a:gd name="connsiteX26" fmla="*/ 326519 w 426660"/>
                  <a:gd name="connsiteY26" fmla="*/ 114808 h 426660"/>
                  <a:gd name="connsiteX27" fmla="*/ 348328 w 426660"/>
                  <a:gd name="connsiteY27" fmla="*/ 64570 h 426660"/>
                  <a:gd name="connsiteX28" fmla="*/ 326596 w 426660"/>
                  <a:gd name="connsiteY28" fmla="*/ 40321 h 426660"/>
                  <a:gd name="connsiteX29" fmla="*/ 319566 w 426660"/>
                  <a:gd name="connsiteY29" fmla="*/ 0 h 426660"/>
                  <a:gd name="connsiteX30" fmla="*/ 426660 w 426660"/>
                  <a:gd name="connsiteY30" fmla="*/ 92237 h 426660"/>
                  <a:gd name="connsiteX31" fmla="*/ 319566 w 426660"/>
                  <a:gd name="connsiteY31" fmla="*/ 184521 h 426660"/>
                  <a:gd name="connsiteX32" fmla="*/ 278091 w 426660"/>
                  <a:gd name="connsiteY32" fmla="*/ 205663 h 426660"/>
                  <a:gd name="connsiteX33" fmla="*/ 269043 w 426660"/>
                  <a:gd name="connsiteY33" fmla="*/ 206140 h 426660"/>
                  <a:gd name="connsiteX34" fmla="*/ 262805 w 426660"/>
                  <a:gd name="connsiteY34" fmla="*/ 199378 h 426660"/>
                  <a:gd name="connsiteX35" fmla="*/ 250758 w 426660"/>
                  <a:gd name="connsiteY35" fmla="*/ 162902 h 426660"/>
                  <a:gd name="connsiteX36" fmla="*/ 212520 w 426660"/>
                  <a:gd name="connsiteY36" fmla="*/ 92237 h 426660"/>
                  <a:gd name="connsiteX37" fmla="*/ 319566 w 426660"/>
                  <a:gd name="connsiteY37" fmla="*/ 0 h 4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26660" h="426660">
                    <a:moveTo>
                      <a:pt x="89713" y="269805"/>
                    </a:moveTo>
                    <a:lnTo>
                      <a:pt x="145522" y="381327"/>
                    </a:lnTo>
                    <a:lnTo>
                      <a:pt x="201378" y="269805"/>
                    </a:lnTo>
                    <a:lnTo>
                      <a:pt x="228282" y="275377"/>
                    </a:lnTo>
                    <a:cubicBezTo>
                      <a:pt x="264901" y="283043"/>
                      <a:pt x="291091" y="314186"/>
                      <a:pt x="291091" y="350423"/>
                    </a:cubicBezTo>
                    <a:lnTo>
                      <a:pt x="291329" y="426660"/>
                    </a:lnTo>
                    <a:lnTo>
                      <a:pt x="0" y="426660"/>
                    </a:lnTo>
                    <a:lnTo>
                      <a:pt x="0" y="350423"/>
                    </a:lnTo>
                    <a:cubicBezTo>
                      <a:pt x="0" y="314424"/>
                      <a:pt x="26190" y="283043"/>
                      <a:pt x="62809" y="275377"/>
                    </a:cubicBezTo>
                    <a:close/>
                    <a:moveTo>
                      <a:pt x="315245" y="122379"/>
                    </a:moveTo>
                    <a:cubicBezTo>
                      <a:pt x="308114" y="122463"/>
                      <a:pt x="301043" y="127451"/>
                      <a:pt x="301043" y="137093"/>
                    </a:cubicBezTo>
                    <a:cubicBezTo>
                      <a:pt x="301043" y="156617"/>
                      <a:pt x="329566" y="156617"/>
                      <a:pt x="329804" y="137093"/>
                    </a:cubicBezTo>
                    <a:cubicBezTo>
                      <a:pt x="329566" y="127117"/>
                      <a:pt x="322376" y="122296"/>
                      <a:pt x="315245" y="122379"/>
                    </a:cubicBezTo>
                    <a:close/>
                    <a:moveTo>
                      <a:pt x="141720" y="102375"/>
                    </a:moveTo>
                    <a:cubicBezTo>
                      <a:pt x="182924" y="102375"/>
                      <a:pt x="201026" y="131515"/>
                      <a:pt x="203074" y="166084"/>
                    </a:cubicBezTo>
                    <a:cubicBezTo>
                      <a:pt x="213458" y="166084"/>
                      <a:pt x="214173" y="180273"/>
                      <a:pt x="212792" y="191177"/>
                    </a:cubicBezTo>
                    <a:cubicBezTo>
                      <a:pt x="211410" y="201319"/>
                      <a:pt x="203503" y="213890"/>
                      <a:pt x="196024" y="217937"/>
                    </a:cubicBezTo>
                    <a:cubicBezTo>
                      <a:pt x="172968" y="291312"/>
                      <a:pt x="108422" y="291550"/>
                      <a:pt x="85367" y="217937"/>
                    </a:cubicBezTo>
                    <a:cubicBezTo>
                      <a:pt x="77650" y="213652"/>
                      <a:pt x="69933" y="201319"/>
                      <a:pt x="68599" y="191177"/>
                    </a:cubicBezTo>
                    <a:cubicBezTo>
                      <a:pt x="67456" y="180273"/>
                      <a:pt x="68123" y="166084"/>
                      <a:pt x="78555" y="166084"/>
                    </a:cubicBezTo>
                    <a:cubicBezTo>
                      <a:pt x="81032" y="127706"/>
                      <a:pt x="101658" y="102375"/>
                      <a:pt x="141720" y="102375"/>
                    </a:cubicBezTo>
                    <a:close/>
                    <a:moveTo>
                      <a:pt x="326596" y="40321"/>
                    </a:moveTo>
                    <a:cubicBezTo>
                      <a:pt x="314542" y="37881"/>
                      <a:pt x="300114" y="40428"/>
                      <a:pt x="290614" y="45999"/>
                    </a:cubicBezTo>
                    <a:lnTo>
                      <a:pt x="296186" y="63666"/>
                    </a:lnTo>
                    <a:cubicBezTo>
                      <a:pt x="309614" y="54380"/>
                      <a:pt x="338138" y="57190"/>
                      <a:pt x="314471" y="85284"/>
                    </a:cubicBezTo>
                    <a:cubicBezTo>
                      <a:pt x="305233" y="96665"/>
                      <a:pt x="304757" y="103665"/>
                      <a:pt x="305233" y="114808"/>
                    </a:cubicBezTo>
                    <a:lnTo>
                      <a:pt x="326519" y="114808"/>
                    </a:lnTo>
                    <a:cubicBezTo>
                      <a:pt x="326519" y="86903"/>
                      <a:pt x="348328" y="89237"/>
                      <a:pt x="348328" y="64570"/>
                    </a:cubicBezTo>
                    <a:cubicBezTo>
                      <a:pt x="348328" y="50190"/>
                      <a:pt x="338649" y="42761"/>
                      <a:pt x="326596" y="40321"/>
                    </a:cubicBezTo>
                    <a:close/>
                    <a:moveTo>
                      <a:pt x="319566" y="0"/>
                    </a:moveTo>
                    <a:cubicBezTo>
                      <a:pt x="378708" y="0"/>
                      <a:pt x="426660" y="41142"/>
                      <a:pt x="426660" y="92237"/>
                    </a:cubicBezTo>
                    <a:cubicBezTo>
                      <a:pt x="426660" y="143141"/>
                      <a:pt x="378708" y="184521"/>
                      <a:pt x="319566" y="184521"/>
                    </a:cubicBezTo>
                    <a:lnTo>
                      <a:pt x="278091" y="205663"/>
                    </a:lnTo>
                    <a:cubicBezTo>
                      <a:pt x="275329" y="207282"/>
                      <a:pt x="272091" y="207282"/>
                      <a:pt x="269043" y="206140"/>
                    </a:cubicBezTo>
                    <a:cubicBezTo>
                      <a:pt x="266043" y="204949"/>
                      <a:pt x="263758" y="202425"/>
                      <a:pt x="262805" y="199378"/>
                    </a:cubicBezTo>
                    <a:lnTo>
                      <a:pt x="250758" y="162902"/>
                    </a:lnTo>
                    <a:cubicBezTo>
                      <a:pt x="227330" y="145950"/>
                      <a:pt x="212520" y="120617"/>
                      <a:pt x="212520" y="92237"/>
                    </a:cubicBezTo>
                    <a:cubicBezTo>
                      <a:pt x="212520" y="41380"/>
                      <a:pt x="260472" y="0"/>
                      <a:pt x="319566" y="0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5188015" y="4820179"/>
              <a:ext cx="6371103" cy="1211812"/>
              <a:chOff x="5188015" y="4335729"/>
              <a:chExt cx="6371103" cy="1211812"/>
            </a:xfrm>
          </p:grpSpPr>
          <p:sp>
            <p:nvSpPr>
              <p:cNvPr id="82" name="任意多边形: 形状 81"/>
              <p:cNvSpPr/>
              <p:nvPr/>
            </p:nvSpPr>
            <p:spPr bwMode="auto">
              <a:xfrm>
                <a:off x="5188015" y="4397337"/>
                <a:ext cx="915687" cy="479425"/>
              </a:xfrm>
              <a:custGeom>
                <a:avLst/>
                <a:gdLst>
                  <a:gd name="T0" fmla="*/ 302 w 904"/>
                  <a:gd name="T1" fmla="*/ 0 h 605"/>
                  <a:gd name="T2" fmla="*/ 0 w 904"/>
                  <a:gd name="T3" fmla="*/ 303 h 605"/>
                  <a:gd name="T4" fmla="*/ 302 w 904"/>
                  <a:gd name="T5" fmla="*/ 605 h 605"/>
                  <a:gd name="T6" fmla="*/ 904 w 904"/>
                  <a:gd name="T7" fmla="*/ 605 h 605"/>
                  <a:gd name="T8" fmla="*/ 904 w 904"/>
                  <a:gd name="T9" fmla="*/ 0 h 605"/>
                  <a:gd name="T10" fmla="*/ 302 w 904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5">
                    <a:moveTo>
                      <a:pt x="302" y="0"/>
                    </a:moveTo>
                    <a:cubicBezTo>
                      <a:pt x="135" y="0"/>
                      <a:pt x="0" y="136"/>
                      <a:pt x="0" y="303"/>
                    </a:cubicBezTo>
                    <a:cubicBezTo>
                      <a:pt x="0" y="470"/>
                      <a:pt x="135" y="605"/>
                      <a:pt x="302" y="605"/>
                    </a:cubicBezTo>
                    <a:cubicBezTo>
                      <a:pt x="904" y="605"/>
                      <a:pt x="904" y="605"/>
                      <a:pt x="904" y="605"/>
                    </a:cubicBezTo>
                    <a:cubicBezTo>
                      <a:pt x="904" y="0"/>
                      <a:pt x="904" y="0"/>
                      <a:pt x="904" y="0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8100" cap="flat" cmpd="sng" algn="ctr">
                <a:noFill/>
                <a:prstDash val="solid"/>
                <a:miter lim="800000"/>
              </a:ln>
              <a:effectLst>
                <a:outerShdw blurRad="152400" dist="76200" dir="2700000" algn="tl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6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6103704" y="4335729"/>
                <a:ext cx="5455414" cy="1211812"/>
                <a:chOff x="6103704" y="4335729"/>
                <a:chExt cx="5455414" cy="1211812"/>
              </a:xfrm>
            </p:grpSpPr>
            <p:sp>
              <p:nvSpPr>
                <p:cNvPr id="84" name="任意多边形: 形状 83" descr="{&quot;isTemplate&quot;:true,&quot;type&quot;:&quot;title&quot;,&quot;canOmit&quot;:false,&quot;range&quot;:0}"/>
                <p:cNvSpPr/>
                <p:nvPr/>
              </p:nvSpPr>
              <p:spPr bwMode="auto">
                <a:xfrm>
                  <a:off x="6103704" y="4397337"/>
                  <a:ext cx="1832007" cy="479425"/>
                </a:xfrm>
                <a:custGeom>
                  <a:avLst/>
                  <a:gdLst>
                    <a:gd name="T0" fmla="*/ 2147483646 w 3128"/>
                    <a:gd name="T1" fmla="*/ 0 h 605"/>
                    <a:gd name="T2" fmla="*/ 0 w 3128"/>
                    <a:gd name="T3" fmla="*/ 0 h 605"/>
                    <a:gd name="T4" fmla="*/ 0 w 3128"/>
                    <a:gd name="T5" fmla="*/ 2147483646 h 605"/>
                    <a:gd name="T6" fmla="*/ 2147483646 w 3128"/>
                    <a:gd name="T7" fmla="*/ 2147483646 h 605"/>
                    <a:gd name="T8" fmla="*/ 2147483646 w 3128"/>
                    <a:gd name="T9" fmla="*/ 2147483646 h 605"/>
                    <a:gd name="T10" fmla="*/ 2147483646 w 3128"/>
                    <a:gd name="T11" fmla="*/ 0 h 60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128"/>
                    <a:gd name="T19" fmla="*/ 0 h 605"/>
                    <a:gd name="T20" fmla="*/ 3128 w 3128"/>
                    <a:gd name="T21" fmla="*/ 605 h 60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128" h="605">
                      <a:moveTo>
                        <a:pt x="282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05"/>
                        <a:pt x="0" y="605"/>
                        <a:pt x="0" y="605"/>
                      </a:cubicBezTo>
                      <a:cubicBezTo>
                        <a:pt x="2826" y="605"/>
                        <a:pt x="2826" y="605"/>
                        <a:pt x="2826" y="605"/>
                      </a:cubicBezTo>
                      <a:cubicBezTo>
                        <a:pt x="2993" y="605"/>
                        <a:pt x="3128" y="470"/>
                        <a:pt x="3128" y="303"/>
                      </a:cubicBezTo>
                      <a:cubicBezTo>
                        <a:pt x="3128" y="136"/>
                        <a:pt x="2993" y="0"/>
                        <a:pt x="2826" y="0"/>
                      </a:cubicBezTo>
                      <a:close/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 w="254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marL="0" lvl="0" indent="0" algn="ctr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r>
                    <a:rPr lang="zh-CN" sz="1200">
                      <a:solidFill>
                        <a:schemeClr val="bg1">
                          <a:alpha val="100000"/>
                        </a:schemeClr>
                      </a:solidFill>
                      <a:latin typeface="默认字体"/>
                      <a:ea typeface="默认字体"/>
                      <a:cs typeface="思源黑体 CN Medium"/>
                      <a:sym typeface="思源黑体 CN Normal"/>
                    </a:rPr>
                    <a:t>易于测试</a:t>
                  </a:r>
                  <a:endParaRPr/>
                </a:p>
              </p:txBody>
            </p:sp>
            <p:sp>
              <p:nvSpPr>
                <p:cNvPr id="85" name="矩形 19" descr="{&quot;isTemplate&quot;:true,&quot;type&quot;:&quot;content&quot;,&quot;canOmit&quot;:false,&quot;range&quot;:0}"/>
                <p:cNvSpPr/>
                <p:nvPr/>
              </p:nvSpPr>
              <p:spPr>
                <a:xfrm>
                  <a:off x="8029156" y="4335729"/>
                  <a:ext cx="3529962" cy="1211812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sz="1200">
                      <a:latin typeface="默认字体"/>
                      <a:ea typeface="默认字体"/>
                    </a:rPr>
                    <a:t>Spring Boot 提供了良好的测试支持，能够通过 JUnit 和 Mockito 等工具方便地进行单元测试和集成测试，确保系统的稳定性和可靠性。</a:t>
                  </a:r>
                  <a:endParaRPr/>
                </a:p>
              </p:txBody>
            </p:sp>
          </p:grpSp>
          <p:sp>
            <p:nvSpPr>
              <p:cNvPr id="86" name="任意多边形: 形状 85"/>
              <p:cNvSpPr/>
              <p:nvPr/>
            </p:nvSpPr>
            <p:spPr bwMode="auto">
              <a:xfrm>
                <a:off x="5483132" y="4487175"/>
                <a:ext cx="325452" cy="299748"/>
              </a:xfrm>
              <a:custGeom>
                <a:avLst/>
                <a:gdLst>
                  <a:gd name="T0" fmla="*/ 6630 w 9601"/>
                  <a:gd name="T1" fmla="*/ 6215 h 8842"/>
                  <a:gd name="T2" fmla="*/ 6552 w 9601"/>
                  <a:gd name="T3" fmla="*/ 6294 h 8842"/>
                  <a:gd name="T4" fmla="*/ 5222 w 9601"/>
                  <a:gd name="T5" fmla="*/ 6795 h 8842"/>
                  <a:gd name="T6" fmla="*/ 5249 w 9601"/>
                  <a:gd name="T7" fmla="*/ 5423 h 8842"/>
                  <a:gd name="T8" fmla="*/ 5274 w 9601"/>
                  <a:gd name="T9" fmla="*/ 5318 h 8842"/>
                  <a:gd name="T10" fmla="*/ 8324 w 9601"/>
                  <a:gd name="T11" fmla="*/ 1081 h 8842"/>
                  <a:gd name="T12" fmla="*/ 9445 w 9601"/>
                  <a:gd name="T13" fmla="*/ 1925 h 8842"/>
                  <a:gd name="T14" fmla="*/ 9497 w 9601"/>
                  <a:gd name="T15" fmla="*/ 2189 h 8842"/>
                  <a:gd name="T16" fmla="*/ 7874 w 9601"/>
                  <a:gd name="T17" fmla="*/ 2407 h 8842"/>
                  <a:gd name="T18" fmla="*/ 5594 w 9601"/>
                  <a:gd name="T19" fmla="*/ 6310 h 8842"/>
                  <a:gd name="T20" fmla="*/ 8578 w 9601"/>
                  <a:gd name="T21" fmla="*/ 2918 h 8842"/>
                  <a:gd name="T22" fmla="*/ 8797 w 9601"/>
                  <a:gd name="T23" fmla="*/ 2610 h 8842"/>
                  <a:gd name="T24" fmla="*/ 8414 w 9601"/>
                  <a:gd name="T25" fmla="*/ 1665 h 8842"/>
                  <a:gd name="T26" fmla="*/ 1808 w 9601"/>
                  <a:gd name="T27" fmla="*/ 6833 h 8842"/>
                  <a:gd name="T28" fmla="*/ 1205 w 9601"/>
                  <a:gd name="T29" fmla="*/ 6431 h 8842"/>
                  <a:gd name="T30" fmla="*/ 1808 w 9601"/>
                  <a:gd name="T31" fmla="*/ 6029 h 8842"/>
                  <a:gd name="T32" fmla="*/ 1808 w 9601"/>
                  <a:gd name="T33" fmla="*/ 6833 h 8842"/>
                  <a:gd name="T34" fmla="*/ 1607 w 9601"/>
                  <a:gd name="T35" fmla="*/ 2813 h 8842"/>
                  <a:gd name="T36" fmla="*/ 1607 w 9601"/>
                  <a:gd name="T37" fmla="*/ 2009 h 8842"/>
                  <a:gd name="T38" fmla="*/ 2210 w 9601"/>
                  <a:gd name="T39" fmla="*/ 2411 h 8842"/>
                  <a:gd name="T40" fmla="*/ 1808 w 9601"/>
                  <a:gd name="T41" fmla="*/ 4823 h 8842"/>
                  <a:gd name="T42" fmla="*/ 1205 w 9601"/>
                  <a:gd name="T43" fmla="*/ 4421 h 8842"/>
                  <a:gd name="T44" fmla="*/ 1808 w 9601"/>
                  <a:gd name="T45" fmla="*/ 4019 h 8842"/>
                  <a:gd name="T46" fmla="*/ 1808 w 9601"/>
                  <a:gd name="T47" fmla="*/ 4823 h 8842"/>
                  <a:gd name="T48" fmla="*/ 4019 w 9601"/>
                  <a:gd name="T49" fmla="*/ 6029 h 8842"/>
                  <a:gd name="T50" fmla="*/ 4019 w 9601"/>
                  <a:gd name="T51" fmla="*/ 6833 h 8842"/>
                  <a:gd name="T52" fmla="*/ 2813 w 9601"/>
                  <a:gd name="T53" fmla="*/ 6431 h 8842"/>
                  <a:gd name="T54" fmla="*/ 2813 w 9601"/>
                  <a:gd name="T55" fmla="*/ 2411 h 8842"/>
                  <a:gd name="T56" fmla="*/ 6029 w 9601"/>
                  <a:gd name="T57" fmla="*/ 2009 h 8842"/>
                  <a:gd name="T58" fmla="*/ 6029 w 9601"/>
                  <a:gd name="T59" fmla="*/ 2813 h 8842"/>
                  <a:gd name="T60" fmla="*/ 2813 w 9601"/>
                  <a:gd name="T61" fmla="*/ 2411 h 8842"/>
                  <a:gd name="T62" fmla="*/ 3215 w 9601"/>
                  <a:gd name="T63" fmla="*/ 4823 h 8842"/>
                  <a:gd name="T64" fmla="*/ 3215 w 9601"/>
                  <a:gd name="T65" fmla="*/ 4019 h 8842"/>
                  <a:gd name="T66" fmla="*/ 5024 w 9601"/>
                  <a:gd name="T67" fmla="*/ 4421 h 8842"/>
                  <a:gd name="T68" fmla="*/ 7938 w 9601"/>
                  <a:gd name="T69" fmla="*/ 804 h 8842"/>
                  <a:gd name="T70" fmla="*/ 7837 w 9601"/>
                  <a:gd name="T71" fmla="*/ 804 h 8842"/>
                  <a:gd name="T72" fmla="*/ 7435 w 9601"/>
                  <a:gd name="T73" fmla="*/ 603 h 8842"/>
                  <a:gd name="T74" fmla="*/ 602 w 9601"/>
                  <a:gd name="T75" fmla="*/ 1004 h 8842"/>
                  <a:gd name="T76" fmla="*/ 1004 w 9601"/>
                  <a:gd name="T77" fmla="*/ 8239 h 8842"/>
                  <a:gd name="T78" fmla="*/ 7837 w 9601"/>
                  <a:gd name="T79" fmla="*/ 7838 h 8842"/>
                  <a:gd name="T80" fmla="*/ 7858 w 9601"/>
                  <a:gd name="T81" fmla="*/ 5627 h 8842"/>
                  <a:gd name="T82" fmla="*/ 8139 w 9601"/>
                  <a:gd name="T83" fmla="*/ 5225 h 8842"/>
                  <a:gd name="T84" fmla="*/ 8420 w 9601"/>
                  <a:gd name="T85" fmla="*/ 5627 h 8842"/>
                  <a:gd name="T86" fmla="*/ 8440 w 9601"/>
                  <a:gd name="T87" fmla="*/ 7838 h 8842"/>
                  <a:gd name="T88" fmla="*/ 1004 w 9601"/>
                  <a:gd name="T89" fmla="*/ 8842 h 8842"/>
                  <a:gd name="T90" fmla="*/ 0 w 9601"/>
                  <a:gd name="T91" fmla="*/ 1004 h 8842"/>
                  <a:gd name="T92" fmla="*/ 7435 w 9601"/>
                  <a:gd name="T93" fmla="*/ 0 h 8842"/>
                  <a:gd name="T94" fmla="*/ 8208 w 9601"/>
                  <a:gd name="T95" fmla="*/ 373 h 8842"/>
                  <a:gd name="T96" fmla="*/ 8219 w 9601"/>
                  <a:gd name="T97" fmla="*/ 402 h 8842"/>
                  <a:gd name="T98" fmla="*/ 7938 w 9601"/>
                  <a:gd name="T99" fmla="*/ 804 h 8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01" h="8842">
                    <a:moveTo>
                      <a:pt x="9497" y="2189"/>
                    </a:moveTo>
                    <a:lnTo>
                      <a:pt x="6630" y="6215"/>
                    </a:lnTo>
                    <a:lnTo>
                      <a:pt x="6604" y="6267"/>
                    </a:lnTo>
                    <a:lnTo>
                      <a:pt x="6552" y="6294"/>
                    </a:lnTo>
                    <a:lnTo>
                      <a:pt x="5483" y="6689"/>
                    </a:lnTo>
                    <a:lnTo>
                      <a:pt x="5222" y="6795"/>
                    </a:lnTo>
                    <a:lnTo>
                      <a:pt x="5222" y="6531"/>
                    </a:lnTo>
                    <a:lnTo>
                      <a:pt x="5249" y="5423"/>
                    </a:lnTo>
                    <a:lnTo>
                      <a:pt x="5249" y="5371"/>
                    </a:lnTo>
                    <a:lnTo>
                      <a:pt x="5274" y="5318"/>
                    </a:lnTo>
                    <a:lnTo>
                      <a:pt x="8220" y="1239"/>
                    </a:lnTo>
                    <a:lnTo>
                      <a:pt x="8324" y="1081"/>
                    </a:lnTo>
                    <a:lnTo>
                      <a:pt x="8480" y="1187"/>
                    </a:lnTo>
                    <a:lnTo>
                      <a:pt x="9445" y="1925"/>
                    </a:lnTo>
                    <a:lnTo>
                      <a:pt x="9601" y="2031"/>
                    </a:lnTo>
                    <a:lnTo>
                      <a:pt x="9497" y="2189"/>
                    </a:lnTo>
                    <a:close/>
                    <a:moveTo>
                      <a:pt x="8578" y="2918"/>
                    </a:moveTo>
                    <a:lnTo>
                      <a:pt x="7874" y="2407"/>
                    </a:lnTo>
                    <a:lnTo>
                      <a:pt x="5612" y="5511"/>
                    </a:lnTo>
                    <a:lnTo>
                      <a:pt x="5594" y="6310"/>
                    </a:lnTo>
                    <a:lnTo>
                      <a:pt x="6366" y="6024"/>
                    </a:lnTo>
                    <a:lnTo>
                      <a:pt x="8578" y="2918"/>
                    </a:lnTo>
                    <a:close/>
                    <a:moveTo>
                      <a:pt x="8097" y="2101"/>
                    </a:moveTo>
                    <a:lnTo>
                      <a:pt x="8797" y="2610"/>
                    </a:lnTo>
                    <a:lnTo>
                      <a:pt x="9098" y="2188"/>
                    </a:lnTo>
                    <a:lnTo>
                      <a:pt x="8414" y="1665"/>
                    </a:lnTo>
                    <a:lnTo>
                      <a:pt x="8097" y="2101"/>
                    </a:lnTo>
                    <a:close/>
                    <a:moveTo>
                      <a:pt x="1808" y="6833"/>
                    </a:moveTo>
                    <a:lnTo>
                      <a:pt x="1607" y="6833"/>
                    </a:lnTo>
                    <a:cubicBezTo>
                      <a:pt x="1385" y="6833"/>
                      <a:pt x="1205" y="6653"/>
                      <a:pt x="1205" y="6431"/>
                    </a:cubicBezTo>
                    <a:cubicBezTo>
                      <a:pt x="1205" y="6209"/>
                      <a:pt x="1385" y="6029"/>
                      <a:pt x="1607" y="6029"/>
                    </a:cubicBezTo>
                    <a:lnTo>
                      <a:pt x="1808" y="6029"/>
                    </a:lnTo>
                    <a:cubicBezTo>
                      <a:pt x="2030" y="6029"/>
                      <a:pt x="2210" y="6209"/>
                      <a:pt x="2210" y="6431"/>
                    </a:cubicBezTo>
                    <a:cubicBezTo>
                      <a:pt x="2210" y="6653"/>
                      <a:pt x="2030" y="6833"/>
                      <a:pt x="1808" y="6833"/>
                    </a:cubicBezTo>
                    <a:close/>
                    <a:moveTo>
                      <a:pt x="1808" y="2813"/>
                    </a:moveTo>
                    <a:lnTo>
                      <a:pt x="1607" y="2813"/>
                    </a:lnTo>
                    <a:cubicBezTo>
                      <a:pt x="1385" y="2813"/>
                      <a:pt x="1205" y="2633"/>
                      <a:pt x="1205" y="2411"/>
                    </a:cubicBezTo>
                    <a:cubicBezTo>
                      <a:pt x="1205" y="2189"/>
                      <a:pt x="1385" y="2009"/>
                      <a:pt x="1607" y="2009"/>
                    </a:cubicBezTo>
                    <a:lnTo>
                      <a:pt x="1808" y="2009"/>
                    </a:lnTo>
                    <a:cubicBezTo>
                      <a:pt x="2030" y="2009"/>
                      <a:pt x="2210" y="2189"/>
                      <a:pt x="2210" y="2411"/>
                    </a:cubicBezTo>
                    <a:cubicBezTo>
                      <a:pt x="2210" y="2633"/>
                      <a:pt x="2030" y="2813"/>
                      <a:pt x="1808" y="2813"/>
                    </a:cubicBezTo>
                    <a:close/>
                    <a:moveTo>
                      <a:pt x="1808" y="4823"/>
                    </a:moveTo>
                    <a:lnTo>
                      <a:pt x="1607" y="4823"/>
                    </a:lnTo>
                    <a:cubicBezTo>
                      <a:pt x="1385" y="4823"/>
                      <a:pt x="1205" y="4643"/>
                      <a:pt x="1205" y="4421"/>
                    </a:cubicBezTo>
                    <a:cubicBezTo>
                      <a:pt x="1205" y="4199"/>
                      <a:pt x="1385" y="4019"/>
                      <a:pt x="1607" y="4019"/>
                    </a:cubicBezTo>
                    <a:lnTo>
                      <a:pt x="1808" y="4019"/>
                    </a:lnTo>
                    <a:cubicBezTo>
                      <a:pt x="2030" y="4019"/>
                      <a:pt x="2210" y="4199"/>
                      <a:pt x="2210" y="4421"/>
                    </a:cubicBezTo>
                    <a:cubicBezTo>
                      <a:pt x="2210" y="4643"/>
                      <a:pt x="2030" y="4823"/>
                      <a:pt x="1808" y="4823"/>
                    </a:cubicBezTo>
                    <a:close/>
                    <a:moveTo>
                      <a:pt x="3215" y="6029"/>
                    </a:moveTo>
                    <a:lnTo>
                      <a:pt x="4019" y="6029"/>
                    </a:lnTo>
                    <a:cubicBezTo>
                      <a:pt x="4241" y="6029"/>
                      <a:pt x="4421" y="6209"/>
                      <a:pt x="4421" y="6431"/>
                    </a:cubicBezTo>
                    <a:cubicBezTo>
                      <a:pt x="4421" y="6653"/>
                      <a:pt x="4241" y="6833"/>
                      <a:pt x="4019" y="6833"/>
                    </a:cubicBezTo>
                    <a:lnTo>
                      <a:pt x="3215" y="6833"/>
                    </a:lnTo>
                    <a:cubicBezTo>
                      <a:pt x="2993" y="6833"/>
                      <a:pt x="2813" y="6653"/>
                      <a:pt x="2813" y="6431"/>
                    </a:cubicBezTo>
                    <a:cubicBezTo>
                      <a:pt x="2813" y="6209"/>
                      <a:pt x="2993" y="6029"/>
                      <a:pt x="3215" y="6029"/>
                    </a:cubicBezTo>
                    <a:close/>
                    <a:moveTo>
                      <a:pt x="2813" y="2411"/>
                    </a:moveTo>
                    <a:cubicBezTo>
                      <a:pt x="2813" y="2189"/>
                      <a:pt x="2993" y="2009"/>
                      <a:pt x="3215" y="2009"/>
                    </a:cubicBezTo>
                    <a:lnTo>
                      <a:pt x="6029" y="2009"/>
                    </a:lnTo>
                    <a:cubicBezTo>
                      <a:pt x="6251" y="2009"/>
                      <a:pt x="6431" y="2189"/>
                      <a:pt x="6431" y="2411"/>
                    </a:cubicBezTo>
                    <a:cubicBezTo>
                      <a:pt x="6431" y="2633"/>
                      <a:pt x="6251" y="2813"/>
                      <a:pt x="6029" y="2813"/>
                    </a:cubicBezTo>
                    <a:lnTo>
                      <a:pt x="3215" y="2813"/>
                    </a:lnTo>
                    <a:cubicBezTo>
                      <a:pt x="2993" y="2813"/>
                      <a:pt x="2813" y="2633"/>
                      <a:pt x="2813" y="2411"/>
                    </a:cubicBezTo>
                    <a:close/>
                    <a:moveTo>
                      <a:pt x="4622" y="4823"/>
                    </a:moveTo>
                    <a:lnTo>
                      <a:pt x="3215" y="4823"/>
                    </a:lnTo>
                    <a:cubicBezTo>
                      <a:pt x="2993" y="4823"/>
                      <a:pt x="2813" y="4643"/>
                      <a:pt x="2813" y="4421"/>
                    </a:cubicBezTo>
                    <a:cubicBezTo>
                      <a:pt x="2813" y="4199"/>
                      <a:pt x="2993" y="4019"/>
                      <a:pt x="3215" y="4019"/>
                    </a:cubicBezTo>
                    <a:lnTo>
                      <a:pt x="4622" y="4019"/>
                    </a:lnTo>
                    <a:cubicBezTo>
                      <a:pt x="4844" y="4019"/>
                      <a:pt x="5024" y="4199"/>
                      <a:pt x="5024" y="4421"/>
                    </a:cubicBezTo>
                    <a:cubicBezTo>
                      <a:pt x="5024" y="4643"/>
                      <a:pt x="4844" y="4823"/>
                      <a:pt x="4622" y="4823"/>
                    </a:cubicBezTo>
                    <a:close/>
                    <a:moveTo>
                      <a:pt x="7938" y="804"/>
                    </a:moveTo>
                    <a:cubicBezTo>
                      <a:pt x="7902" y="804"/>
                      <a:pt x="7869" y="794"/>
                      <a:pt x="7837" y="783"/>
                    </a:cubicBezTo>
                    <a:lnTo>
                      <a:pt x="7837" y="804"/>
                    </a:lnTo>
                    <a:lnTo>
                      <a:pt x="7781" y="804"/>
                    </a:lnTo>
                    <a:cubicBezTo>
                      <a:pt x="7712" y="684"/>
                      <a:pt x="7584" y="603"/>
                      <a:pt x="7435" y="603"/>
                    </a:cubicBezTo>
                    <a:lnTo>
                      <a:pt x="1004" y="603"/>
                    </a:lnTo>
                    <a:cubicBezTo>
                      <a:pt x="782" y="603"/>
                      <a:pt x="602" y="783"/>
                      <a:pt x="602" y="1004"/>
                    </a:cubicBezTo>
                    <a:lnTo>
                      <a:pt x="602" y="7838"/>
                    </a:lnTo>
                    <a:cubicBezTo>
                      <a:pt x="602" y="8060"/>
                      <a:pt x="782" y="8239"/>
                      <a:pt x="1004" y="8239"/>
                    </a:cubicBezTo>
                    <a:lnTo>
                      <a:pt x="7435" y="8239"/>
                    </a:lnTo>
                    <a:cubicBezTo>
                      <a:pt x="7657" y="8239"/>
                      <a:pt x="7837" y="8060"/>
                      <a:pt x="7837" y="7838"/>
                    </a:cubicBezTo>
                    <a:lnTo>
                      <a:pt x="7837" y="5627"/>
                    </a:lnTo>
                    <a:lnTo>
                      <a:pt x="7858" y="5627"/>
                    </a:lnTo>
                    <a:cubicBezTo>
                      <a:pt x="7846" y="5595"/>
                      <a:pt x="7837" y="5562"/>
                      <a:pt x="7837" y="5526"/>
                    </a:cubicBezTo>
                    <a:cubicBezTo>
                      <a:pt x="7837" y="5360"/>
                      <a:pt x="7972" y="5225"/>
                      <a:pt x="8139" y="5225"/>
                    </a:cubicBezTo>
                    <a:cubicBezTo>
                      <a:pt x="8305" y="5225"/>
                      <a:pt x="8440" y="5360"/>
                      <a:pt x="8440" y="5526"/>
                    </a:cubicBezTo>
                    <a:cubicBezTo>
                      <a:pt x="8440" y="5562"/>
                      <a:pt x="8431" y="5595"/>
                      <a:pt x="8420" y="5627"/>
                    </a:cubicBezTo>
                    <a:lnTo>
                      <a:pt x="8440" y="5627"/>
                    </a:lnTo>
                    <a:lnTo>
                      <a:pt x="8440" y="7838"/>
                    </a:lnTo>
                    <a:cubicBezTo>
                      <a:pt x="8440" y="8392"/>
                      <a:pt x="7990" y="8842"/>
                      <a:pt x="7435" y="8842"/>
                    </a:cubicBezTo>
                    <a:lnTo>
                      <a:pt x="1004" y="8842"/>
                    </a:lnTo>
                    <a:cubicBezTo>
                      <a:pt x="449" y="8842"/>
                      <a:pt x="0" y="8392"/>
                      <a:pt x="0" y="7838"/>
                    </a:cubicBezTo>
                    <a:lnTo>
                      <a:pt x="0" y="1004"/>
                    </a:lnTo>
                    <a:cubicBezTo>
                      <a:pt x="0" y="449"/>
                      <a:pt x="449" y="0"/>
                      <a:pt x="1004" y="0"/>
                    </a:cubicBezTo>
                    <a:lnTo>
                      <a:pt x="7435" y="0"/>
                    </a:lnTo>
                    <a:cubicBezTo>
                      <a:pt x="7686" y="0"/>
                      <a:pt x="7913" y="94"/>
                      <a:pt x="8088" y="246"/>
                    </a:cubicBezTo>
                    <a:cubicBezTo>
                      <a:pt x="8139" y="277"/>
                      <a:pt x="8182" y="319"/>
                      <a:pt x="8208" y="373"/>
                    </a:cubicBezTo>
                    <a:cubicBezTo>
                      <a:pt x="8216" y="383"/>
                      <a:pt x="8227" y="391"/>
                      <a:pt x="8235" y="402"/>
                    </a:cubicBezTo>
                    <a:lnTo>
                      <a:pt x="8219" y="402"/>
                    </a:lnTo>
                    <a:cubicBezTo>
                      <a:pt x="8231" y="433"/>
                      <a:pt x="8239" y="466"/>
                      <a:pt x="8239" y="502"/>
                    </a:cubicBezTo>
                    <a:cubicBezTo>
                      <a:pt x="8239" y="668"/>
                      <a:pt x="8104" y="804"/>
                      <a:pt x="7938" y="804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200">
                  <a:solidFill>
                    <a:schemeClr val="bg1">
                      <a:alpha val="100000"/>
                    </a:schemeClr>
                  </a:solidFill>
                  <a:latin typeface="默认字体"/>
                  <a:ea typeface="默认字体"/>
                  <a:cs typeface="思源黑体 CN Medium"/>
                  <a:sym typeface="思源黑体 CN Normal"/>
                </a:endParaRPr>
              </a:p>
            </p:txBody>
          </p:sp>
        </p:grpSp>
      </p:grpSp>
      <p:sp>
        <p:nvSpPr>
          <p:cNvPr id="87" name="文本框 86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后端</a:t>
            </a:r>
            <a:endParaRPr lang="en-US" sz="2800" b="1">
              <a:latin typeface="等线 Light"/>
              <a:ea typeface="等线 Light"/>
              <a:cs typeface="+mn-cs"/>
            </a:endParaRPr>
          </a:p>
        </p:txBody>
      </p:sp>
      <p:pic>
        <p:nvPicPr>
          <p:cNvPr id="88" name="图片 87"/>
          <p:cNvPicPr/>
          <p:nvPr/>
        </p:nvPicPr>
        <p:blipFill>
          <a:blip r:embed="rId2"/>
          <a:stretch>
            <a:fillRect/>
          </a:stretch>
        </p:blipFill>
        <p:spPr>
          <a:xfrm>
            <a:off x="8423796" y="445422"/>
            <a:ext cx="2904600" cy="16304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91" name="文本框 3"/>
          <p:cNvSpPr txBox="1"/>
          <p:nvPr/>
        </p:nvSpPr>
        <p:spPr>
          <a:xfrm>
            <a:off x="4832684" y="2321004"/>
            <a:ext cx="2527300" cy="110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03</a:t>
            </a:r>
            <a:endParaRPr lang="zh-CN" sz="6600" b="1" u="none" strike="noStrike" spc="0" baseline="0">
              <a:ln>
                <a:noFill/>
              </a:ln>
              <a:solidFill>
                <a:srgbClr val="0000CC">
                  <a:alpha val="100000"/>
                </a:srgbClr>
              </a:solidFill>
              <a:effectLst/>
              <a:latin typeface="Arial Black"/>
              <a:ea typeface="思源宋体 CN"/>
              <a:cs typeface="Arial Black"/>
            </a:endParaRPr>
          </a:p>
        </p:txBody>
      </p:sp>
      <p:sp>
        <p:nvSpPr>
          <p:cNvPr id="92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功能框架设计</a:t>
            </a:r>
            <a:endParaRPr/>
          </a:p>
        </p:txBody>
      </p:sp>
      <p:grpSp>
        <p:nvGrpSpPr>
          <p:cNvPr id="93" name="组合 15"/>
          <p:cNvGrpSpPr/>
          <p:nvPr/>
        </p:nvGrpSpPr>
        <p:grpSpPr>
          <a:xfrm>
            <a:off x="5761821" y="6053885"/>
            <a:ext cx="668358" cy="115908"/>
            <a:chOff x="5219700" y="6023405"/>
            <a:chExt cx="668358" cy="115908"/>
          </a:xfrm>
        </p:grpSpPr>
        <p:sp>
          <p:nvSpPr>
            <p:cNvPr id="94" name="椭圆 12"/>
            <p:cNvSpPr/>
            <p:nvPr/>
          </p:nvSpPr>
          <p:spPr>
            <a:xfrm>
              <a:off x="5219700" y="6023405"/>
              <a:ext cx="115908" cy="115908"/>
            </a:xfrm>
            <a:prstGeom prst="ellipse">
              <a:avLst/>
            </a:prstGeom>
            <a:solidFill>
              <a:schemeClr val="accent6">
                <a:lumMod val="75000"/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  <p:sp>
          <p:nvSpPr>
            <p:cNvPr id="95" name="椭圆 13"/>
            <p:cNvSpPr/>
            <p:nvPr/>
          </p:nvSpPr>
          <p:spPr>
            <a:xfrm>
              <a:off x="5495925" y="6023405"/>
              <a:ext cx="115908" cy="115908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  <p:sp>
          <p:nvSpPr>
            <p:cNvPr id="96" name="椭圆 14"/>
            <p:cNvSpPr/>
            <p:nvPr/>
          </p:nvSpPr>
          <p:spPr>
            <a:xfrm>
              <a:off x="5772150" y="6023405"/>
              <a:ext cx="115908" cy="115908"/>
            </a:xfrm>
            <a:prstGeom prst="ellipse">
              <a:avLst/>
            </a:prstGeom>
            <a:solidFill>
              <a:schemeClr val="accent6">
                <a:lumMod val="75000"/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</p:grpSp>
      <p:grpSp>
        <p:nvGrpSpPr>
          <p:cNvPr id="97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98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99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0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1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2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3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4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5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6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7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8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09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110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1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2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3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4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5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6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7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8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9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20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121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2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3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4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5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6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7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8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9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0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131" name="矩形: 圆角 69"/>
          <p:cNvSpPr/>
          <p:nvPr/>
        </p:nvSpPr>
        <p:spPr>
          <a:xfrm>
            <a:off x="701756" y="5732397"/>
            <a:ext cx="1739770" cy="432785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600" b="1">
                <a:solidFill>
                  <a:schemeClr val="bg1">
                    <a:alpha val="100000"/>
                  </a:schemeClr>
                </a:solidFill>
                <a:latin typeface="Arial Black"/>
                <a:ea typeface="Microsoft YaHei"/>
                <a:cs typeface="Arial Black"/>
              </a:rPr>
              <a:t>Part Three</a:t>
            </a:r>
            <a:endParaRPr lang="en-US" sz="1600" b="1">
              <a:solidFill>
                <a:srgbClr val="FFFFFF">
                  <a:alpha val="100000"/>
                </a:srgbClr>
              </a:solidFill>
              <a:latin typeface="Arial Black"/>
              <a:ea typeface="Microsoft YaHei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7" y="1448855"/>
            <a:ext cx="9912158" cy="4695785"/>
          </a:xfrm>
          <a:prstGeom prst="rect">
            <a:avLst/>
          </a:prstGeom>
        </p:spPr>
      </p:pic>
      <p:sp>
        <p:nvSpPr>
          <p:cNvPr id="134" name="文本框 133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功能框架图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137" name="文本框 3"/>
          <p:cNvSpPr txBox="1"/>
          <p:nvPr/>
        </p:nvSpPr>
        <p:spPr>
          <a:xfrm>
            <a:off x="4832684" y="2321004"/>
            <a:ext cx="2527300" cy="110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04</a:t>
            </a:r>
            <a:endParaRPr lang="zh-CN" sz="6600" b="1" u="none" strike="noStrike" spc="0" baseline="0">
              <a:ln>
                <a:noFill/>
              </a:ln>
              <a:solidFill>
                <a:srgbClr val="0000CC">
                  <a:alpha val="100000"/>
                </a:srgbClr>
              </a:solidFill>
              <a:effectLst/>
              <a:latin typeface="Arial Black"/>
              <a:ea typeface="思源宋体 CN"/>
              <a:cs typeface="Arial Black"/>
            </a:endParaRPr>
          </a:p>
        </p:txBody>
      </p:sp>
      <p:sp>
        <p:nvSpPr>
          <p:cNvPr id="138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5400" b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数据设计</a:t>
            </a:r>
            <a:endParaRPr/>
          </a:p>
        </p:txBody>
      </p:sp>
      <p:grpSp>
        <p:nvGrpSpPr>
          <p:cNvPr id="139" name="组合 15"/>
          <p:cNvGrpSpPr/>
          <p:nvPr/>
        </p:nvGrpSpPr>
        <p:grpSpPr>
          <a:xfrm>
            <a:off x="5761821" y="6053885"/>
            <a:ext cx="668358" cy="115908"/>
            <a:chOff x="5219700" y="6023405"/>
            <a:chExt cx="668358" cy="115908"/>
          </a:xfrm>
        </p:grpSpPr>
        <p:sp>
          <p:nvSpPr>
            <p:cNvPr id="140" name="椭圆 12"/>
            <p:cNvSpPr/>
            <p:nvPr/>
          </p:nvSpPr>
          <p:spPr>
            <a:xfrm>
              <a:off x="5219700" y="6023405"/>
              <a:ext cx="115908" cy="115908"/>
            </a:xfrm>
            <a:prstGeom prst="ellipse">
              <a:avLst/>
            </a:prstGeom>
            <a:solidFill>
              <a:schemeClr val="accent6">
                <a:lumMod val="75000"/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  <p:sp>
          <p:nvSpPr>
            <p:cNvPr id="141" name="椭圆 13"/>
            <p:cNvSpPr/>
            <p:nvPr/>
          </p:nvSpPr>
          <p:spPr>
            <a:xfrm>
              <a:off x="5495925" y="6023405"/>
              <a:ext cx="115908" cy="115908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  <p:sp>
          <p:nvSpPr>
            <p:cNvPr id="142" name="椭圆 14"/>
            <p:cNvSpPr/>
            <p:nvPr/>
          </p:nvSpPr>
          <p:spPr>
            <a:xfrm>
              <a:off x="5772150" y="6023405"/>
              <a:ext cx="115908" cy="115908"/>
            </a:xfrm>
            <a:prstGeom prst="ellipse">
              <a:avLst/>
            </a:prstGeom>
            <a:solidFill>
              <a:schemeClr val="accent6">
                <a:lumMod val="75000"/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</p:grpSp>
      <p:grpSp>
        <p:nvGrpSpPr>
          <p:cNvPr id="143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144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145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46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47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48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49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0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1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2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3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4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55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156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7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8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9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0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1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2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3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4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5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66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167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8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9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0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1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2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3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4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5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6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177" name="矩形: 圆角 69"/>
          <p:cNvSpPr/>
          <p:nvPr/>
        </p:nvSpPr>
        <p:spPr>
          <a:xfrm>
            <a:off x="701756" y="5732397"/>
            <a:ext cx="1739770" cy="432785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600" b="1">
                <a:solidFill>
                  <a:schemeClr val="bg1">
                    <a:alpha val="100000"/>
                  </a:schemeClr>
                </a:solidFill>
                <a:latin typeface="Arial Black"/>
                <a:ea typeface="Microsoft YaHei"/>
                <a:cs typeface="Arial Black"/>
              </a:rPr>
              <a:t>Part Four</a:t>
            </a:r>
            <a:endParaRPr lang="en-US" sz="1600" b="1">
              <a:solidFill>
                <a:srgbClr val="FFFFFF">
                  <a:alpha val="100000"/>
                </a:srgbClr>
              </a:solidFill>
              <a:latin typeface="Arial Black"/>
              <a:ea typeface="Microsoft YaHei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180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181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182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183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184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185" name="任意多边形: 形状 184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186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187" name="文本框 186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学生端 ER图</a:t>
            </a:r>
            <a:endParaRPr/>
          </a:p>
        </p:txBody>
      </p:sp>
      <p:pic>
        <p:nvPicPr>
          <p:cNvPr id="188" name="图片 1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438" y="678389"/>
            <a:ext cx="6701464" cy="60503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191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192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193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194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195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196" name="任意多边形: 形状 195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197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198" name="文本框 19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课程创建 ER图</a:t>
            </a:r>
            <a:endParaRPr/>
          </a:p>
        </p:txBody>
      </p:sp>
      <p:pic>
        <p:nvPicPr>
          <p:cNvPr id="199" name="图片 1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40" y="1361947"/>
            <a:ext cx="7872907" cy="48176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202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03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04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05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06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207" name="任意多边形: 形状 206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208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209" name="文本框 20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讨论区管理 ER图</a:t>
            </a:r>
            <a:endParaRPr/>
          </a:p>
        </p:txBody>
      </p:sp>
      <p:pic>
        <p:nvPicPr>
          <p:cNvPr id="210" name="图片 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50" y="1170625"/>
            <a:ext cx="5330419" cy="50399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213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14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15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17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218" name="任意多边形: 形状 217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219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220" name="文本框 219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教师、题目、题库ER图</a:t>
            </a:r>
            <a:endParaRPr/>
          </a:p>
        </p:txBody>
      </p:sp>
      <p:pic>
        <p:nvPicPr>
          <p:cNvPr id="221" name="图片 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89" y="1247204"/>
            <a:ext cx="9354397" cy="5279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224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25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26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27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28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229" name="任意多边形: 形状 228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230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231" name="文本框 230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签到，发布题目，数据统计 ER图</a:t>
            </a:r>
            <a:endParaRPr/>
          </a:p>
        </p:txBody>
      </p:sp>
      <p:pic>
        <p:nvPicPr>
          <p:cNvPr id="232" name="图片 2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50" y="938739"/>
            <a:ext cx="9882313" cy="54883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1,&quot;originSlideId&quot;:&quot;35241a5a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组合 9"/>
          <p:cNvGrpSpPr/>
          <p:nvPr/>
        </p:nvGrpSpPr>
        <p:grpSpPr>
          <a:xfrm>
            <a:off x="485775" y="485775"/>
            <a:ext cx="4959013" cy="1514475"/>
            <a:chOff x="485775" y="876300"/>
            <a:chExt cx="4959013" cy="1514475"/>
          </a:xfrm>
        </p:grpSpPr>
        <p:sp>
          <p:nvSpPr>
            <p:cNvPr id="235" name="圆: 空心 4"/>
            <p:cNvSpPr/>
            <p:nvPr/>
          </p:nvSpPr>
          <p:spPr>
            <a:xfrm>
              <a:off x="485775" y="876300"/>
              <a:ext cx="1514475" cy="1514475"/>
            </a:xfrm>
            <a:prstGeom prst="donut">
              <a:avLst/>
            </a:prstGeom>
            <a:gradFill>
              <a:gsLst>
                <a:gs pos="0">
                  <a:schemeClr val="bg1">
                    <a:alpha val="35000"/>
                  </a:schemeClr>
                </a:gs>
                <a:gs pos="62000">
                  <a:schemeClr val="bg1">
                    <a:alpha val="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  <p:grpSp>
          <p:nvGrpSpPr>
            <p:cNvPr id="236" name="组合 5"/>
            <p:cNvGrpSpPr/>
            <p:nvPr/>
          </p:nvGrpSpPr>
          <p:grpSpPr>
            <a:xfrm>
              <a:off x="684021" y="1353070"/>
              <a:ext cx="4760767" cy="914400"/>
              <a:chOff x="3041764" y="1256268"/>
              <a:chExt cx="2628215" cy="914400"/>
            </a:xfrm>
          </p:grpSpPr>
          <p:sp>
            <p:nvSpPr>
              <p:cNvPr id="237" name="文本框 6"/>
              <p:cNvSpPr txBox="1"/>
              <p:nvPr/>
            </p:nvSpPr>
            <p:spPr>
              <a:xfrm>
                <a:off x="3041764" y="1256268"/>
                <a:ext cx="1167352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5400" b="1" u="none" strike="noStrike" spc="0" baseline="0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Microsoft YaHei"/>
                    <a:ea typeface="Microsoft YaHei"/>
                    <a:cs typeface="+mn-cs"/>
                  </a:rPr>
                  <a:t>目</a:t>
                </a:r>
                <a:r>
                  <a:rPr lang="en-US" sz="5400" b="1" u="none" strike="noStrike" spc="0" baseline="0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Microsoft YaHei"/>
                    <a:ea typeface="Microsoft YaHei"/>
                    <a:cs typeface="+mn-cs"/>
                  </a:rPr>
                  <a:t> </a:t>
                </a:r>
                <a:r>
                  <a:rPr lang="zh-CN" sz="5400" b="1" u="none" strike="noStrike" spc="0" baseline="0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Microsoft YaHei"/>
                    <a:ea typeface="Microsoft YaHei"/>
                    <a:cs typeface="+mn-cs"/>
                  </a:rPr>
                  <a:t>录</a:t>
                </a:r>
                <a:endParaRPr/>
              </a:p>
            </p:txBody>
          </p:sp>
          <p:sp>
            <p:nvSpPr>
              <p:cNvPr id="238" name="文本框 7"/>
              <p:cNvSpPr txBox="1"/>
              <p:nvPr/>
            </p:nvSpPr>
            <p:spPr>
              <a:xfrm rot="16200000">
                <a:off x="4735400" y="1235788"/>
                <a:ext cx="666750" cy="120240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marL="0" lvl="0" indent="0" algn="dist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en-US" sz="3200" b="1" u="none" strike="noStrike" spc="0" baseline="0">
                    <a:ln>
                      <a:noFill/>
                    </a:ln>
                    <a:solidFill>
                      <a:schemeClr val="tx1">
                        <a:alpha val="100000"/>
                      </a:schemeClr>
                    </a:solidFill>
                    <a:effectLst/>
                    <a:latin typeface="Arial"/>
                    <a:ea typeface="思源宋体 CN Heavy"/>
                    <a:cs typeface="Arial"/>
                  </a:rPr>
                  <a:t>Contents</a:t>
                </a:r>
                <a:endParaRPr/>
              </a:p>
            </p:txBody>
          </p:sp>
        </p:grpSp>
      </p:grpSp>
      <p:grpSp>
        <p:nvGrpSpPr>
          <p:cNvPr id="239" name="组合 238" descr="{&quot;isTemplate&quot;:true,&quot;type&quot;:&quot;list&quot;,&quot;alignment&quot;:&quot;left&quot;,&quot;alignmentVertical&quot;:&quot;top&quot;,&quot;canOmit&quot;:false,&quot;scalable&quot;:false,&quot;minItemsCount&quot;:-1}"/>
          <p:cNvGrpSpPr/>
          <p:nvPr/>
        </p:nvGrpSpPr>
        <p:grpSpPr>
          <a:xfrm>
            <a:off x="506487" y="3631792"/>
            <a:ext cx="11078415" cy="1894828"/>
            <a:chOff x="506487" y="3631792"/>
            <a:chExt cx="11078415" cy="1894828"/>
          </a:xfrm>
        </p:grpSpPr>
        <p:grpSp>
          <p:nvGrpSpPr>
            <p:cNvPr id="240" name="组合 239"/>
            <p:cNvGrpSpPr/>
            <p:nvPr/>
          </p:nvGrpSpPr>
          <p:grpSpPr>
            <a:xfrm>
              <a:off x="506487" y="3631792"/>
              <a:ext cx="1701800" cy="1894828"/>
              <a:chOff x="506487" y="3631792"/>
              <a:chExt cx="1701800" cy="1894829"/>
            </a:xfrm>
          </p:grpSpPr>
          <p:sp>
            <p:nvSpPr>
              <p:cNvPr id="241" name="矩形 12" descr="{&quot;isTemplate&quot;:true,&quot;type&quot;:&quot;title&quot;,&quot;canOmit&quot;:false,&quot;range&quot;:0}"/>
              <p:cNvSpPr/>
              <p:nvPr/>
            </p:nvSpPr>
            <p:spPr>
              <a:xfrm>
                <a:off x="506487" y="4701120"/>
                <a:ext cx="1701800" cy="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 algn="ctr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400" b="1">
                    <a:solidFill>
                      <a:schemeClr val="accent1">
                        <a:alpha val="100000"/>
                      </a:schemeClr>
                    </a:solidFill>
                    <a:latin typeface="Microsoft YaHei"/>
                    <a:ea typeface="Microsoft YaHei"/>
                    <a:cs typeface="+mn-cs"/>
                  </a:rPr>
                  <a:t>系统框架设计</a:t>
                </a:r>
                <a:endParaRPr/>
              </a:p>
            </p:txBody>
          </p:sp>
          <p:sp>
            <p:nvSpPr>
              <p:cNvPr id="242" name="椭圆 14"/>
              <p:cNvSpPr/>
              <p:nvPr/>
            </p:nvSpPr>
            <p:spPr>
              <a:xfrm>
                <a:off x="935155" y="3631792"/>
                <a:ext cx="765695" cy="7656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100000"/>
                    </a:schemeClr>
                  </a:gs>
                  <a:gs pos="76000">
                    <a:schemeClr val="accent6">
                      <a:lumMod val="75000"/>
                      <a:alpha val="10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3000" b="1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Arial Black"/>
                  <a:ea typeface="思源宋体 CN"/>
                  <a:cs typeface="Arial Black"/>
                </a:endParaRPr>
              </a:p>
            </p:txBody>
          </p:sp>
          <p:sp>
            <p:nvSpPr>
              <p:cNvPr id="243" name="文本框 15" descr="{&quot;isTemplate&quot;:true,&quot;type&quot;:&quot;serialNumber&quot;}"/>
              <p:cNvSpPr txBox="1"/>
              <p:nvPr/>
            </p:nvSpPr>
            <p:spPr>
              <a:xfrm>
                <a:off x="877266" y="3737640"/>
                <a:ext cx="882650" cy="54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en-US" sz="3000" b="1" u="none" strike="noStrike" spc="0" baseline="0">
                    <a:ln>
                      <a:noFill/>
                    </a:ln>
                    <a:solidFill>
                      <a:schemeClr val="bg1">
                        <a:alpha val="100000"/>
                      </a:schemeClr>
                    </a:solidFill>
                    <a:effectLst/>
                    <a:latin typeface="Arial Black"/>
                    <a:ea typeface="思源宋体 CN Heavy"/>
                    <a:cs typeface="Arial Black"/>
                  </a:rPr>
                  <a:t>01</a:t>
                </a:r>
                <a:endParaRPr/>
              </a:p>
            </p:txBody>
          </p:sp>
        </p:grpSp>
        <p:grpSp>
          <p:nvGrpSpPr>
            <p:cNvPr id="244" name="组合 243"/>
            <p:cNvGrpSpPr/>
            <p:nvPr/>
          </p:nvGrpSpPr>
          <p:grpSpPr>
            <a:xfrm>
              <a:off x="2887018" y="3631792"/>
              <a:ext cx="1701800" cy="1894828"/>
              <a:chOff x="2887018" y="3631792"/>
              <a:chExt cx="1701800" cy="1894829"/>
            </a:xfrm>
          </p:grpSpPr>
          <p:sp>
            <p:nvSpPr>
              <p:cNvPr id="245" name="矩形 18" descr="{&quot;isTemplate&quot;:true,&quot;type&quot;:&quot;title&quot;,&quot;canOmit&quot;:false,&quot;range&quot;:0}"/>
              <p:cNvSpPr/>
              <p:nvPr/>
            </p:nvSpPr>
            <p:spPr>
              <a:xfrm>
                <a:off x="2887018" y="4701120"/>
                <a:ext cx="1701800" cy="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 algn="ctr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400" b="1">
                    <a:solidFill>
                      <a:schemeClr val="accent1">
                        <a:alpha val="100000"/>
                      </a:schemeClr>
                    </a:solidFill>
                    <a:latin typeface="Microsoft YaHei"/>
                    <a:ea typeface="Microsoft YaHei"/>
                    <a:cs typeface="+mn-cs"/>
                  </a:rPr>
                  <a:t>技术框架设计</a:t>
                </a:r>
                <a:endParaRPr/>
              </a:p>
            </p:txBody>
          </p:sp>
          <p:sp>
            <p:nvSpPr>
              <p:cNvPr id="246" name="椭圆 35"/>
              <p:cNvSpPr/>
              <p:nvPr/>
            </p:nvSpPr>
            <p:spPr>
              <a:xfrm>
                <a:off x="3315683" y="3631792"/>
                <a:ext cx="765695" cy="7656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100000"/>
                    </a:schemeClr>
                  </a:gs>
                  <a:gs pos="76000">
                    <a:schemeClr val="accent6">
                      <a:lumMod val="75000"/>
                      <a:alpha val="10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3000" b="1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Arial Black"/>
                  <a:ea typeface="思源宋体 CN"/>
                  <a:cs typeface="Arial Black"/>
                </a:endParaRPr>
              </a:p>
            </p:txBody>
          </p:sp>
          <p:sp>
            <p:nvSpPr>
              <p:cNvPr id="247" name="文本框 36" descr="{&quot;isTemplate&quot;:true,&quot;type&quot;:&quot;serialNumber&quot;}"/>
              <p:cNvSpPr txBox="1"/>
              <p:nvPr/>
            </p:nvSpPr>
            <p:spPr>
              <a:xfrm>
                <a:off x="3257794" y="3737640"/>
                <a:ext cx="882650" cy="54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en-US" sz="3000" b="1" u="none" strike="noStrike" spc="0" baseline="0">
                    <a:ln>
                      <a:noFill/>
                    </a:ln>
                    <a:solidFill>
                      <a:schemeClr val="bg1">
                        <a:alpha val="100000"/>
                      </a:schemeClr>
                    </a:solidFill>
                    <a:effectLst/>
                    <a:latin typeface="Arial Black"/>
                    <a:ea typeface="思源宋体 CN Heavy"/>
                    <a:cs typeface="Arial Black"/>
                  </a:rPr>
                  <a:t>02</a:t>
                </a:r>
                <a:endParaRPr/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>
              <a:off x="5224852" y="3631792"/>
              <a:ext cx="1701800" cy="1894828"/>
              <a:chOff x="5224852" y="3631792"/>
              <a:chExt cx="1701800" cy="1894829"/>
            </a:xfrm>
          </p:grpSpPr>
          <p:sp>
            <p:nvSpPr>
              <p:cNvPr id="249" name="矩形 24" descr="{&quot;isTemplate&quot;:true,&quot;type&quot;:&quot;title&quot;,&quot;canOmit&quot;:false,&quot;range&quot;:0}"/>
              <p:cNvSpPr/>
              <p:nvPr/>
            </p:nvSpPr>
            <p:spPr>
              <a:xfrm>
                <a:off x="5224852" y="4701120"/>
                <a:ext cx="1701800" cy="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 algn="ctr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400" b="1">
                    <a:solidFill>
                      <a:schemeClr val="accent1">
                        <a:alpha val="100000"/>
                      </a:schemeClr>
                    </a:solidFill>
                    <a:latin typeface="Microsoft YaHei"/>
                    <a:ea typeface="Microsoft YaHei"/>
                    <a:cs typeface="+mn-cs"/>
                  </a:rPr>
                  <a:t>功能框架设计</a:t>
                </a:r>
                <a:endParaRPr/>
              </a:p>
            </p:txBody>
          </p:sp>
          <p:sp>
            <p:nvSpPr>
              <p:cNvPr id="250" name="椭圆 38"/>
              <p:cNvSpPr/>
              <p:nvPr/>
            </p:nvSpPr>
            <p:spPr>
              <a:xfrm>
                <a:off x="5653519" y="3631792"/>
                <a:ext cx="765695" cy="7656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100000"/>
                    </a:schemeClr>
                  </a:gs>
                  <a:gs pos="76000">
                    <a:schemeClr val="accent6">
                      <a:lumMod val="75000"/>
                      <a:alpha val="10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3000" b="1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Arial Black"/>
                  <a:ea typeface="思源宋体 CN"/>
                  <a:cs typeface="Arial Black"/>
                </a:endParaRPr>
              </a:p>
            </p:txBody>
          </p:sp>
          <p:sp>
            <p:nvSpPr>
              <p:cNvPr id="251" name="文本框 39" descr="{&quot;isTemplate&quot;:true,&quot;type&quot;:&quot;serialNumber&quot;}"/>
              <p:cNvSpPr txBox="1"/>
              <p:nvPr/>
            </p:nvSpPr>
            <p:spPr>
              <a:xfrm>
                <a:off x="5595630" y="3737640"/>
                <a:ext cx="882650" cy="54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en-US" sz="3000" b="1" u="none" strike="noStrike" spc="0" baseline="0">
                    <a:ln>
                      <a:noFill/>
                    </a:ln>
                    <a:solidFill>
                      <a:schemeClr val="bg1">
                        <a:alpha val="100000"/>
                      </a:schemeClr>
                    </a:solidFill>
                    <a:effectLst/>
                    <a:latin typeface="Arial Black"/>
                    <a:ea typeface="思源宋体 CN Heavy"/>
                    <a:cs typeface="Arial Black"/>
                  </a:rPr>
                  <a:t>03</a:t>
                </a:r>
                <a:endParaRPr/>
              </a:p>
            </p:txBody>
          </p:sp>
        </p:grpSp>
        <p:grpSp>
          <p:nvGrpSpPr>
            <p:cNvPr id="252" name="组合 251"/>
            <p:cNvGrpSpPr/>
            <p:nvPr/>
          </p:nvGrpSpPr>
          <p:grpSpPr>
            <a:xfrm>
              <a:off x="7514592" y="3631792"/>
              <a:ext cx="1701800" cy="1526528"/>
              <a:chOff x="7514592" y="3631792"/>
              <a:chExt cx="1701800" cy="1526529"/>
            </a:xfrm>
          </p:grpSpPr>
          <p:sp>
            <p:nvSpPr>
              <p:cNvPr id="253" name="矩形 30" descr="{&quot;isTemplate&quot;:true,&quot;type&quot;:&quot;title&quot;,&quot;canOmit&quot;:false,&quot;range&quot;:0}"/>
              <p:cNvSpPr/>
              <p:nvPr/>
            </p:nvSpPr>
            <p:spPr>
              <a:xfrm>
                <a:off x="7514592" y="4701120"/>
                <a:ext cx="1701800" cy="457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 algn="ctr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400" b="1">
                    <a:solidFill>
                      <a:schemeClr val="accent1">
                        <a:alpha val="100000"/>
                      </a:schemeClr>
                    </a:solidFill>
                    <a:latin typeface="Microsoft YaHei"/>
                    <a:ea typeface="Microsoft YaHei"/>
                    <a:cs typeface="+mn-cs"/>
                  </a:rPr>
                  <a:t>数据设计</a:t>
                </a:r>
                <a:endParaRPr/>
              </a:p>
            </p:txBody>
          </p:sp>
          <p:sp>
            <p:nvSpPr>
              <p:cNvPr id="254" name="椭圆 41"/>
              <p:cNvSpPr/>
              <p:nvPr/>
            </p:nvSpPr>
            <p:spPr>
              <a:xfrm>
                <a:off x="7943258" y="3631792"/>
                <a:ext cx="765695" cy="7656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100000"/>
                    </a:schemeClr>
                  </a:gs>
                  <a:gs pos="76000">
                    <a:schemeClr val="accent6">
                      <a:lumMod val="75000"/>
                      <a:alpha val="10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3000" b="1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Arial Black"/>
                  <a:ea typeface="思源宋体 CN"/>
                  <a:cs typeface="Arial Black"/>
                </a:endParaRPr>
              </a:p>
            </p:txBody>
          </p:sp>
          <p:sp>
            <p:nvSpPr>
              <p:cNvPr id="255" name="文本框 42" descr="{&quot;isTemplate&quot;:true,&quot;type&quot;:&quot;serialNumber&quot;}"/>
              <p:cNvSpPr txBox="1"/>
              <p:nvPr/>
            </p:nvSpPr>
            <p:spPr>
              <a:xfrm>
                <a:off x="7885369" y="3737640"/>
                <a:ext cx="882650" cy="54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en-US" sz="3000" b="1" u="none" strike="noStrike" spc="0" baseline="0">
                    <a:ln>
                      <a:noFill/>
                    </a:ln>
                    <a:solidFill>
                      <a:schemeClr val="bg1">
                        <a:alpha val="100000"/>
                      </a:schemeClr>
                    </a:solidFill>
                    <a:effectLst/>
                    <a:latin typeface="Arial Black"/>
                    <a:ea typeface="思源宋体 CN Heavy"/>
                    <a:cs typeface="Arial Black"/>
                  </a:rPr>
                  <a:t>04</a:t>
                </a:r>
                <a:endParaRPr/>
              </a:p>
            </p:txBody>
          </p:sp>
        </p:grpSp>
        <p:grpSp>
          <p:nvGrpSpPr>
            <p:cNvPr id="256" name="组合 255"/>
            <p:cNvGrpSpPr/>
            <p:nvPr/>
          </p:nvGrpSpPr>
          <p:grpSpPr>
            <a:xfrm>
              <a:off x="9883102" y="3631792"/>
              <a:ext cx="1701800" cy="1526528"/>
              <a:chOff x="9883102" y="3631792"/>
              <a:chExt cx="1701800" cy="1526528"/>
            </a:xfrm>
          </p:grpSpPr>
          <p:sp>
            <p:nvSpPr>
              <p:cNvPr id="257" name="矩形 30" descr="{&quot;isTemplate&quot;:true,&quot;type&quot;:&quot;title&quot;,&quot;canOmit&quot;:false,&quot;range&quot;:0}"/>
              <p:cNvSpPr/>
              <p:nvPr/>
            </p:nvSpPr>
            <p:spPr>
              <a:xfrm>
                <a:off x="9883102" y="4701120"/>
                <a:ext cx="1701800" cy="457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 algn="ctr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zh-CN" sz="2400" b="1">
                    <a:solidFill>
                      <a:schemeClr val="accent1">
                        <a:alpha val="100000"/>
                      </a:schemeClr>
                    </a:solidFill>
                    <a:latin typeface="Microsoft YaHei"/>
                    <a:ea typeface="Microsoft YaHei"/>
                    <a:cs typeface="+mn-cs"/>
                  </a:rPr>
                  <a:t>界面设计</a:t>
                </a:r>
                <a:endParaRPr/>
              </a:p>
            </p:txBody>
          </p:sp>
          <p:sp>
            <p:nvSpPr>
              <p:cNvPr id="258" name="椭圆 41"/>
              <p:cNvSpPr/>
              <p:nvPr/>
            </p:nvSpPr>
            <p:spPr>
              <a:xfrm>
                <a:off x="10311769" y="3631792"/>
                <a:ext cx="765695" cy="7656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100000"/>
                    </a:schemeClr>
                  </a:gs>
                  <a:gs pos="76000">
                    <a:schemeClr val="accent6">
                      <a:lumMod val="75000"/>
                      <a:alpha val="10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3000" b="1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Arial Black"/>
                  <a:ea typeface="思源宋体 CN"/>
                  <a:cs typeface="Arial Black"/>
                </a:endParaRPr>
              </a:p>
            </p:txBody>
          </p:sp>
          <p:sp>
            <p:nvSpPr>
              <p:cNvPr id="259" name="文本框 42" descr="{&quot;isTemplate&quot;:true,&quot;type&quot;:&quot;serialNumber&quot;}"/>
              <p:cNvSpPr txBox="1"/>
              <p:nvPr/>
            </p:nvSpPr>
            <p:spPr>
              <a:xfrm>
                <a:off x="10253880" y="3737640"/>
                <a:ext cx="882650" cy="54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en-US" sz="3000" b="1" u="none" strike="noStrike" spc="0" baseline="0">
                    <a:ln>
                      <a:noFill/>
                    </a:ln>
                    <a:solidFill>
                      <a:schemeClr val="bg1">
                        <a:alpha val="100000"/>
                      </a:schemeClr>
                    </a:solidFill>
                    <a:effectLst/>
                    <a:latin typeface="Arial Black"/>
                    <a:ea typeface="思源宋体 CN Heavy"/>
                    <a:cs typeface="Arial Black"/>
                  </a:rPr>
                  <a:t>05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262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63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64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65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266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267" name="任意多边形: 形状 266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268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269" name="文本框 26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管理员</a:t>
            </a:r>
            <a:endParaRPr/>
          </a:p>
        </p:txBody>
      </p:sp>
      <p:pic>
        <p:nvPicPr>
          <p:cNvPr id="270" name="图片 2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731796"/>
            <a:ext cx="8604117" cy="30764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273" name="文本框 3"/>
          <p:cNvSpPr txBox="1"/>
          <p:nvPr/>
        </p:nvSpPr>
        <p:spPr>
          <a:xfrm>
            <a:off x="4832684" y="2321004"/>
            <a:ext cx="2527300" cy="110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05</a:t>
            </a:r>
            <a:endParaRPr lang="zh-CN" sz="6600" b="1" u="none" strike="noStrike" spc="0" baseline="0">
              <a:ln>
                <a:noFill/>
              </a:ln>
              <a:solidFill>
                <a:srgbClr val="0000CC">
                  <a:alpha val="100000"/>
                </a:srgbClr>
              </a:solidFill>
              <a:effectLst/>
              <a:latin typeface="Arial Black"/>
              <a:ea typeface="思源宋体 CN"/>
              <a:cs typeface="Arial Black"/>
            </a:endParaRPr>
          </a:p>
        </p:txBody>
      </p:sp>
      <p:sp>
        <p:nvSpPr>
          <p:cNvPr id="274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5400" b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界面设计</a:t>
            </a:r>
            <a:endParaRPr/>
          </a:p>
        </p:txBody>
      </p:sp>
      <p:grpSp>
        <p:nvGrpSpPr>
          <p:cNvPr id="275" name="组合 15"/>
          <p:cNvGrpSpPr/>
          <p:nvPr/>
        </p:nvGrpSpPr>
        <p:grpSpPr>
          <a:xfrm>
            <a:off x="5761821" y="6053885"/>
            <a:ext cx="668358" cy="115908"/>
            <a:chOff x="5219700" y="6023405"/>
            <a:chExt cx="668358" cy="115908"/>
          </a:xfrm>
        </p:grpSpPr>
        <p:sp>
          <p:nvSpPr>
            <p:cNvPr id="276" name="椭圆 12"/>
            <p:cNvSpPr/>
            <p:nvPr/>
          </p:nvSpPr>
          <p:spPr>
            <a:xfrm>
              <a:off x="5219700" y="6023405"/>
              <a:ext cx="115908" cy="115908"/>
            </a:xfrm>
            <a:prstGeom prst="ellipse">
              <a:avLst/>
            </a:prstGeom>
            <a:solidFill>
              <a:schemeClr val="accent6">
                <a:lumMod val="75000"/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  <p:sp>
          <p:nvSpPr>
            <p:cNvPr id="277" name="椭圆 13"/>
            <p:cNvSpPr/>
            <p:nvPr/>
          </p:nvSpPr>
          <p:spPr>
            <a:xfrm>
              <a:off x="5495925" y="6023405"/>
              <a:ext cx="115908" cy="115908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  <p:sp>
          <p:nvSpPr>
            <p:cNvPr id="278" name="椭圆 14"/>
            <p:cNvSpPr/>
            <p:nvPr/>
          </p:nvSpPr>
          <p:spPr>
            <a:xfrm>
              <a:off x="5772150" y="6023405"/>
              <a:ext cx="115908" cy="115908"/>
            </a:xfrm>
            <a:prstGeom prst="ellipse">
              <a:avLst/>
            </a:prstGeom>
            <a:solidFill>
              <a:schemeClr val="accent6">
                <a:lumMod val="75000"/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</p:grpSp>
      <p:grpSp>
        <p:nvGrpSpPr>
          <p:cNvPr id="279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280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281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2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3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4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5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6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7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8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9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0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91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292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3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4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5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6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7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8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9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0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1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02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303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4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5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6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7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8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9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0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1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2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313" name="矩形: 圆角 69"/>
          <p:cNvSpPr/>
          <p:nvPr/>
        </p:nvSpPr>
        <p:spPr>
          <a:xfrm>
            <a:off x="701756" y="5732397"/>
            <a:ext cx="1739770" cy="432785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600" b="1">
                <a:solidFill>
                  <a:schemeClr val="bg1">
                    <a:alpha val="100000"/>
                  </a:schemeClr>
                </a:solidFill>
                <a:latin typeface="Arial Black"/>
                <a:ea typeface="Microsoft YaHei"/>
                <a:cs typeface="Arial Black"/>
              </a:rPr>
              <a:t>Part Five</a:t>
            </a:r>
            <a:endParaRPr lang="en-US" sz="1600" b="1">
              <a:solidFill>
                <a:srgbClr val="FFFFFF">
                  <a:alpha val="100000"/>
                </a:srgbClr>
              </a:solidFill>
              <a:latin typeface="Arial Black"/>
              <a:ea typeface="Microsoft YaHei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316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17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18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19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20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321" name="任意多边形: 形状 320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22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23" name="文本框 32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学生端——个人认证部分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126297-849C-33DE-8226-A813A2DC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171703"/>
            <a:ext cx="7463064" cy="51981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327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28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29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30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31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332" name="任意多边形: 形状 331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33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34" name="文本框 333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学生端——课程部分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FF01E0-3E71-CF03-ADEC-A7F6A2AF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29" y="1108038"/>
            <a:ext cx="9162142" cy="49334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338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39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40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41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42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343" name="任意多边形: 形状 342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44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45" name="文本框 344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学生端——论坛部分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3A4419-C68A-89BF-0887-3E2892AA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281" y="938739"/>
            <a:ext cx="5379169" cy="55655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349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50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51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52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53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354" name="任意多边形: 形状 353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55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56" name="文本框 355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学生端——课堂部分</a:t>
            </a:r>
            <a:endParaRPr/>
          </a:p>
        </p:txBody>
      </p:sp>
      <p:pic>
        <p:nvPicPr>
          <p:cNvPr id="357" name="图片 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33" y="1036653"/>
            <a:ext cx="7644933" cy="54682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360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61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62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63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64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365" name="任意多边形: 形状 364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66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67" name="文本框 366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学生端——课前预习测验部分</a:t>
            </a:r>
            <a:endParaRPr/>
          </a:p>
        </p:txBody>
      </p:sp>
      <p:pic>
        <p:nvPicPr>
          <p:cNvPr id="368" name="图片 3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107" y="938739"/>
            <a:ext cx="5537785" cy="57734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371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72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73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74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75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376" name="任意多边形: 形状 375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77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78" name="文本框 37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学生端——消息部分</a:t>
            </a:r>
            <a:endParaRPr/>
          </a:p>
        </p:txBody>
      </p:sp>
      <p:pic>
        <p:nvPicPr>
          <p:cNvPr id="379" name="图片 3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140" y="933111"/>
            <a:ext cx="5373720" cy="56753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fa0eab8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组合 21"/>
          <p:cNvGrpSpPr>
            <a:grpSpLocks noChangeAspect="1"/>
          </p:cNvGrpSpPr>
          <p:nvPr/>
        </p:nvGrpSpPr>
        <p:grpSpPr>
          <a:xfrm>
            <a:off x="7026358" y="3129897"/>
            <a:ext cx="749607" cy="640883"/>
            <a:chOff x="4527702" y="8994411"/>
            <a:chExt cx="1056794" cy="903515"/>
          </a:xfrm>
          <a:solidFill>
            <a:schemeClr val="bg1"/>
          </a:solidFill>
        </p:grpSpPr>
        <p:sp>
          <p:nvSpPr>
            <p:cNvPr id="382" name="Freeform 212"/>
            <p:cNvSpPr/>
            <p:nvPr/>
          </p:nvSpPr>
          <p:spPr>
            <a:xfrm>
              <a:off x="4882057" y="8994411"/>
              <a:ext cx="702439" cy="6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" y="21600"/>
                  </a:moveTo>
                  <a:cubicBezTo>
                    <a:pt x="3017" y="15758"/>
                    <a:pt x="3017" y="15758"/>
                    <a:pt x="3017" y="15758"/>
                  </a:cubicBezTo>
                  <a:cubicBezTo>
                    <a:pt x="1086" y="13992"/>
                    <a:pt x="0" y="11683"/>
                    <a:pt x="0" y="9374"/>
                  </a:cubicBezTo>
                  <a:cubicBezTo>
                    <a:pt x="0" y="4211"/>
                    <a:pt x="4827" y="0"/>
                    <a:pt x="10860" y="0"/>
                  </a:cubicBezTo>
                  <a:cubicBezTo>
                    <a:pt x="16773" y="0"/>
                    <a:pt x="21600" y="4211"/>
                    <a:pt x="21600" y="9374"/>
                  </a:cubicBezTo>
                  <a:cubicBezTo>
                    <a:pt x="21600" y="14400"/>
                    <a:pt x="16773" y="18611"/>
                    <a:pt x="10860" y="18611"/>
                  </a:cubicBezTo>
                  <a:cubicBezTo>
                    <a:pt x="9533" y="18611"/>
                    <a:pt x="8206" y="18475"/>
                    <a:pt x="6999" y="18068"/>
                  </a:cubicBezTo>
                  <a:cubicBezTo>
                    <a:pt x="6516" y="18340"/>
                    <a:pt x="4706" y="19291"/>
                    <a:pt x="3379" y="20242"/>
                  </a:cubicBezTo>
                  <a:cubicBezTo>
                    <a:pt x="1207" y="21600"/>
                    <a:pt x="1207" y="21600"/>
                    <a:pt x="1207" y="21600"/>
                  </a:cubicBezTo>
                  <a:close/>
                  <a:moveTo>
                    <a:pt x="10860" y="2038"/>
                  </a:moveTo>
                  <a:cubicBezTo>
                    <a:pt x="5792" y="2038"/>
                    <a:pt x="1810" y="5298"/>
                    <a:pt x="1810" y="9374"/>
                  </a:cubicBezTo>
                  <a:cubicBezTo>
                    <a:pt x="1810" y="11275"/>
                    <a:pt x="2775" y="13177"/>
                    <a:pt x="4585" y="14536"/>
                  </a:cubicBezTo>
                  <a:cubicBezTo>
                    <a:pt x="5189" y="14943"/>
                    <a:pt x="5189" y="14943"/>
                    <a:pt x="5189" y="14943"/>
                  </a:cubicBezTo>
                  <a:cubicBezTo>
                    <a:pt x="4585" y="17117"/>
                    <a:pt x="4585" y="17117"/>
                    <a:pt x="4585" y="17117"/>
                  </a:cubicBezTo>
                  <a:cubicBezTo>
                    <a:pt x="6516" y="15894"/>
                    <a:pt x="6878" y="15894"/>
                    <a:pt x="6999" y="15894"/>
                  </a:cubicBezTo>
                  <a:cubicBezTo>
                    <a:pt x="7240" y="15894"/>
                    <a:pt x="7240" y="15894"/>
                    <a:pt x="7240" y="15894"/>
                  </a:cubicBezTo>
                  <a:cubicBezTo>
                    <a:pt x="7361" y="16030"/>
                    <a:pt x="7361" y="16030"/>
                    <a:pt x="7361" y="16030"/>
                  </a:cubicBezTo>
                  <a:cubicBezTo>
                    <a:pt x="8447" y="16302"/>
                    <a:pt x="9654" y="16574"/>
                    <a:pt x="10860" y="16574"/>
                  </a:cubicBezTo>
                  <a:cubicBezTo>
                    <a:pt x="15808" y="16574"/>
                    <a:pt x="19790" y="13313"/>
                    <a:pt x="19790" y="9374"/>
                  </a:cubicBezTo>
                  <a:cubicBezTo>
                    <a:pt x="19790" y="5298"/>
                    <a:pt x="15808" y="2038"/>
                    <a:pt x="10860" y="20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83" name="Freeform 213"/>
            <p:cNvSpPr/>
            <p:nvPr/>
          </p:nvSpPr>
          <p:spPr>
            <a:xfrm>
              <a:off x="5073348" y="9176294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84" name="Freeform 214"/>
            <p:cNvSpPr/>
            <p:nvPr/>
          </p:nvSpPr>
          <p:spPr>
            <a:xfrm>
              <a:off x="5073348" y="9239010"/>
              <a:ext cx="335541" cy="3135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85" name="Freeform 215"/>
            <p:cNvSpPr/>
            <p:nvPr/>
          </p:nvSpPr>
          <p:spPr>
            <a:xfrm>
              <a:off x="5073348" y="9301729"/>
              <a:ext cx="335541" cy="313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  <p:sp>
          <p:nvSpPr>
            <p:cNvPr id="386" name="Freeform 216"/>
            <p:cNvSpPr/>
            <p:nvPr/>
          </p:nvSpPr>
          <p:spPr>
            <a:xfrm>
              <a:off x="4527702" y="9371140"/>
              <a:ext cx="495442" cy="52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74" extrusionOk="0">
                  <a:moveTo>
                    <a:pt x="20409" y="14479"/>
                  </a:moveTo>
                  <a:cubicBezTo>
                    <a:pt x="18198" y="13539"/>
                    <a:pt x="15817" y="12913"/>
                    <a:pt x="13436" y="12757"/>
                  </a:cubicBezTo>
                  <a:cubicBezTo>
                    <a:pt x="13606" y="12131"/>
                    <a:pt x="13606" y="11661"/>
                    <a:pt x="13776" y="11192"/>
                  </a:cubicBezTo>
                  <a:cubicBezTo>
                    <a:pt x="14287" y="10879"/>
                    <a:pt x="14627" y="10409"/>
                    <a:pt x="14627" y="9939"/>
                  </a:cubicBezTo>
                  <a:cubicBezTo>
                    <a:pt x="14627" y="9470"/>
                    <a:pt x="14797" y="9000"/>
                    <a:pt x="14797" y="8531"/>
                  </a:cubicBezTo>
                  <a:cubicBezTo>
                    <a:pt x="14967" y="8687"/>
                    <a:pt x="14967" y="8687"/>
                    <a:pt x="15137" y="8687"/>
                  </a:cubicBezTo>
                  <a:cubicBezTo>
                    <a:pt x="15307" y="8687"/>
                    <a:pt x="15647" y="8531"/>
                    <a:pt x="15647" y="8374"/>
                  </a:cubicBezTo>
                  <a:cubicBezTo>
                    <a:pt x="15817" y="6026"/>
                    <a:pt x="15817" y="6026"/>
                    <a:pt x="15817" y="6026"/>
                  </a:cubicBezTo>
                  <a:cubicBezTo>
                    <a:pt x="15817" y="5870"/>
                    <a:pt x="15647" y="5557"/>
                    <a:pt x="15477" y="5557"/>
                  </a:cubicBezTo>
                  <a:cubicBezTo>
                    <a:pt x="15307" y="5557"/>
                    <a:pt x="15307" y="5557"/>
                    <a:pt x="15137" y="5713"/>
                  </a:cubicBezTo>
                  <a:cubicBezTo>
                    <a:pt x="15307" y="5244"/>
                    <a:pt x="15307" y="4774"/>
                    <a:pt x="15307" y="4305"/>
                  </a:cubicBezTo>
                  <a:cubicBezTo>
                    <a:pt x="15477" y="3835"/>
                    <a:pt x="15647" y="2270"/>
                    <a:pt x="14457" y="1174"/>
                  </a:cubicBezTo>
                  <a:cubicBezTo>
                    <a:pt x="12756" y="-391"/>
                    <a:pt x="8844" y="-391"/>
                    <a:pt x="7143" y="1174"/>
                  </a:cubicBezTo>
                  <a:cubicBezTo>
                    <a:pt x="5783" y="2270"/>
                    <a:pt x="6123" y="3835"/>
                    <a:pt x="6293" y="4305"/>
                  </a:cubicBezTo>
                  <a:cubicBezTo>
                    <a:pt x="6293" y="4774"/>
                    <a:pt x="6293" y="5244"/>
                    <a:pt x="6293" y="5713"/>
                  </a:cubicBezTo>
                  <a:cubicBezTo>
                    <a:pt x="6293" y="5557"/>
                    <a:pt x="6123" y="5557"/>
                    <a:pt x="6123" y="5557"/>
                  </a:cubicBezTo>
                  <a:cubicBezTo>
                    <a:pt x="5783" y="5557"/>
                    <a:pt x="5613" y="5870"/>
                    <a:pt x="5783" y="6026"/>
                  </a:cubicBezTo>
                  <a:cubicBezTo>
                    <a:pt x="5953" y="8374"/>
                    <a:pt x="5953" y="8374"/>
                    <a:pt x="5953" y="8374"/>
                  </a:cubicBezTo>
                  <a:cubicBezTo>
                    <a:pt x="5953" y="8531"/>
                    <a:pt x="6123" y="8687"/>
                    <a:pt x="6463" y="8687"/>
                  </a:cubicBezTo>
                  <a:cubicBezTo>
                    <a:pt x="6633" y="8687"/>
                    <a:pt x="6633" y="8687"/>
                    <a:pt x="6803" y="8531"/>
                  </a:cubicBezTo>
                  <a:cubicBezTo>
                    <a:pt x="6803" y="9000"/>
                    <a:pt x="6803" y="9470"/>
                    <a:pt x="6973" y="9939"/>
                  </a:cubicBezTo>
                  <a:cubicBezTo>
                    <a:pt x="6973" y="10409"/>
                    <a:pt x="7313" y="10879"/>
                    <a:pt x="7824" y="11192"/>
                  </a:cubicBezTo>
                  <a:cubicBezTo>
                    <a:pt x="7994" y="11661"/>
                    <a:pt x="7994" y="12131"/>
                    <a:pt x="8164" y="12757"/>
                  </a:cubicBezTo>
                  <a:cubicBezTo>
                    <a:pt x="5783" y="12913"/>
                    <a:pt x="3402" y="13539"/>
                    <a:pt x="1191" y="14479"/>
                  </a:cubicBezTo>
                  <a:cubicBezTo>
                    <a:pt x="510" y="14948"/>
                    <a:pt x="0" y="15731"/>
                    <a:pt x="0" y="16513"/>
                  </a:cubicBezTo>
                  <a:cubicBezTo>
                    <a:pt x="170" y="17296"/>
                    <a:pt x="170" y="18079"/>
                    <a:pt x="340" y="18861"/>
                  </a:cubicBezTo>
                  <a:cubicBezTo>
                    <a:pt x="340" y="19487"/>
                    <a:pt x="1020" y="20113"/>
                    <a:pt x="1701" y="20270"/>
                  </a:cubicBezTo>
                  <a:cubicBezTo>
                    <a:pt x="7824" y="21209"/>
                    <a:pt x="13776" y="21209"/>
                    <a:pt x="19899" y="20270"/>
                  </a:cubicBezTo>
                  <a:cubicBezTo>
                    <a:pt x="20580" y="20113"/>
                    <a:pt x="21260" y="19487"/>
                    <a:pt x="21260" y="18861"/>
                  </a:cubicBezTo>
                  <a:cubicBezTo>
                    <a:pt x="21260" y="18079"/>
                    <a:pt x="21430" y="17296"/>
                    <a:pt x="21430" y="16513"/>
                  </a:cubicBezTo>
                  <a:cubicBezTo>
                    <a:pt x="21600" y="15731"/>
                    <a:pt x="21090" y="14948"/>
                    <a:pt x="20409" y="1447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sz="1353">
                <a:latin typeface="默认字体"/>
                <a:ea typeface="默认字体"/>
                <a:cs typeface="等线"/>
                <a:sym typeface="思源宋体 CN"/>
              </a:endParaRPr>
            </a:p>
          </p:txBody>
        </p:sp>
      </p:grpSp>
      <p:sp>
        <p:nvSpPr>
          <p:cNvPr id="387" name="任意多边形: 形状 386"/>
          <p:cNvSpPr>
            <a:spLocks noChangeAspect="1"/>
          </p:cNvSpPr>
          <p:nvPr/>
        </p:nvSpPr>
        <p:spPr>
          <a:xfrm>
            <a:off x="5523599" y="4364939"/>
            <a:ext cx="907388" cy="908012"/>
          </a:xfrm>
          <a:custGeom>
            <a:avLst/>
            <a:gdLst>
              <a:gd name="connsiteX0" fmla="*/ 383905 w 551897"/>
              <a:gd name="connsiteY0" fmla="*/ 174072 h 552277"/>
              <a:gd name="connsiteX1" fmla="*/ 396833 w 551897"/>
              <a:gd name="connsiteY1" fmla="*/ 211181 h 552277"/>
              <a:gd name="connsiteX2" fmla="*/ 341889 w 551897"/>
              <a:gd name="connsiteY2" fmla="*/ 266038 h 552277"/>
              <a:gd name="connsiteX3" fmla="*/ 285328 w 551897"/>
              <a:gd name="connsiteY3" fmla="*/ 211181 h 552277"/>
              <a:gd name="connsiteX4" fmla="*/ 299872 w 551897"/>
              <a:gd name="connsiteY4" fmla="*/ 175685 h 552277"/>
              <a:gd name="connsiteX5" fmla="*/ 253007 w 551897"/>
              <a:gd name="connsiteY5" fmla="*/ 206341 h 552277"/>
              <a:gd name="connsiteX6" fmla="*/ 341889 w 551897"/>
              <a:gd name="connsiteY6" fmla="*/ 299920 h 552277"/>
              <a:gd name="connsiteX7" fmla="*/ 429154 w 551897"/>
              <a:gd name="connsiteY7" fmla="*/ 206341 h 552277"/>
              <a:gd name="connsiteX8" fmla="*/ 383905 w 551897"/>
              <a:gd name="connsiteY8" fmla="*/ 174072 h 552277"/>
              <a:gd name="connsiteX9" fmla="*/ 341889 w 551897"/>
              <a:gd name="connsiteY9" fmla="*/ 125668 h 552277"/>
              <a:gd name="connsiteX10" fmla="*/ 490563 w 551897"/>
              <a:gd name="connsiteY10" fmla="*/ 225702 h 552277"/>
              <a:gd name="connsiteX11" fmla="*/ 477635 w 551897"/>
              <a:gd name="connsiteY11" fmla="*/ 253130 h 552277"/>
              <a:gd name="connsiteX12" fmla="*/ 471171 w 551897"/>
              <a:gd name="connsiteY12" fmla="*/ 254744 h 552277"/>
              <a:gd name="connsiteX13" fmla="*/ 450162 w 551897"/>
              <a:gd name="connsiteY13" fmla="*/ 240223 h 552277"/>
              <a:gd name="connsiteX14" fmla="*/ 445314 w 551897"/>
              <a:gd name="connsiteY14" fmla="*/ 230542 h 552277"/>
              <a:gd name="connsiteX15" fmla="*/ 341889 w 551897"/>
              <a:gd name="connsiteY15" fmla="*/ 317668 h 552277"/>
              <a:gd name="connsiteX16" fmla="*/ 236847 w 551897"/>
              <a:gd name="connsiteY16" fmla="*/ 228929 h 552277"/>
              <a:gd name="connsiteX17" fmla="*/ 231999 w 551897"/>
              <a:gd name="connsiteY17" fmla="*/ 240223 h 552277"/>
              <a:gd name="connsiteX18" fmla="*/ 204526 w 551897"/>
              <a:gd name="connsiteY18" fmla="*/ 253130 h 552277"/>
              <a:gd name="connsiteX19" fmla="*/ 191598 w 551897"/>
              <a:gd name="connsiteY19" fmla="*/ 225702 h 552277"/>
              <a:gd name="connsiteX20" fmla="*/ 341889 w 551897"/>
              <a:gd name="connsiteY20" fmla="*/ 125668 h 552277"/>
              <a:gd name="connsiteX21" fmla="*/ 341958 w 551897"/>
              <a:gd name="connsiteY21" fmla="*/ 38700 h 552277"/>
              <a:gd name="connsiteX22" fmla="*/ 169162 w 551897"/>
              <a:gd name="connsiteY22" fmla="*/ 211236 h 552277"/>
              <a:gd name="connsiteX23" fmla="*/ 341958 w 551897"/>
              <a:gd name="connsiteY23" fmla="*/ 382160 h 552277"/>
              <a:gd name="connsiteX24" fmla="*/ 513139 w 551897"/>
              <a:gd name="connsiteY24" fmla="*/ 211236 h 552277"/>
              <a:gd name="connsiteX25" fmla="*/ 341958 w 551897"/>
              <a:gd name="connsiteY25" fmla="*/ 38700 h 552277"/>
              <a:gd name="connsiteX26" fmla="*/ 341958 w 551897"/>
              <a:gd name="connsiteY26" fmla="*/ 0 h 552277"/>
              <a:gd name="connsiteX27" fmla="*/ 551897 w 551897"/>
              <a:gd name="connsiteY27" fmla="*/ 211236 h 552277"/>
              <a:gd name="connsiteX28" fmla="*/ 341958 w 551897"/>
              <a:gd name="connsiteY28" fmla="*/ 422473 h 552277"/>
              <a:gd name="connsiteX29" fmla="*/ 199845 w 551897"/>
              <a:gd name="connsiteY29" fmla="*/ 367648 h 552277"/>
              <a:gd name="connsiteX30" fmla="*/ 199845 w 551897"/>
              <a:gd name="connsiteY30" fmla="*/ 427310 h 552277"/>
              <a:gd name="connsiteX31" fmla="*/ 193386 w 551897"/>
              <a:gd name="connsiteY31" fmla="*/ 427310 h 552277"/>
              <a:gd name="connsiteX32" fmla="*/ 185311 w 551897"/>
              <a:gd name="connsiteY32" fmla="*/ 441822 h 552277"/>
              <a:gd name="connsiteX33" fmla="*/ 85186 w 551897"/>
              <a:gd name="connsiteY33" fmla="*/ 540184 h 552277"/>
              <a:gd name="connsiteX34" fmla="*/ 30279 w 551897"/>
              <a:gd name="connsiteY34" fmla="*/ 540184 h 552277"/>
              <a:gd name="connsiteX35" fmla="*/ 10900 w 551897"/>
              <a:gd name="connsiteY35" fmla="*/ 522447 h 552277"/>
              <a:gd name="connsiteX36" fmla="*/ 10900 w 551897"/>
              <a:gd name="connsiteY36" fmla="*/ 466010 h 552277"/>
              <a:gd name="connsiteX37" fmla="*/ 111025 w 551897"/>
              <a:gd name="connsiteY37" fmla="*/ 367648 h 552277"/>
              <a:gd name="connsiteX38" fmla="*/ 149783 w 551897"/>
              <a:gd name="connsiteY38" fmla="*/ 357973 h 552277"/>
              <a:gd name="connsiteX39" fmla="*/ 149783 w 551897"/>
              <a:gd name="connsiteY39" fmla="*/ 327336 h 552277"/>
              <a:gd name="connsiteX40" fmla="*/ 164317 w 551897"/>
              <a:gd name="connsiteY40" fmla="*/ 327336 h 552277"/>
              <a:gd name="connsiteX41" fmla="*/ 130404 w 551897"/>
              <a:gd name="connsiteY41" fmla="*/ 211236 h 552277"/>
              <a:gd name="connsiteX42" fmla="*/ 341958 w 551897"/>
              <a:gd name="connsiteY42" fmla="*/ 0 h 55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51897" h="552277">
                <a:moveTo>
                  <a:pt x="383905" y="174072"/>
                </a:moveTo>
                <a:cubicBezTo>
                  <a:pt x="391985" y="185366"/>
                  <a:pt x="396833" y="196660"/>
                  <a:pt x="396833" y="211181"/>
                </a:cubicBezTo>
                <a:cubicBezTo>
                  <a:pt x="396833" y="241836"/>
                  <a:pt x="372593" y="266038"/>
                  <a:pt x="341889" y="266038"/>
                </a:cubicBezTo>
                <a:cubicBezTo>
                  <a:pt x="311184" y="266038"/>
                  <a:pt x="285328" y="241836"/>
                  <a:pt x="285328" y="211181"/>
                </a:cubicBezTo>
                <a:cubicBezTo>
                  <a:pt x="285328" y="196660"/>
                  <a:pt x="290176" y="185366"/>
                  <a:pt x="299872" y="175685"/>
                </a:cubicBezTo>
                <a:cubicBezTo>
                  <a:pt x="278863" y="182139"/>
                  <a:pt x="264319" y="193433"/>
                  <a:pt x="253007" y="206341"/>
                </a:cubicBezTo>
                <a:cubicBezTo>
                  <a:pt x="257855" y="269265"/>
                  <a:pt x="293408" y="299920"/>
                  <a:pt x="341889" y="299920"/>
                </a:cubicBezTo>
                <a:cubicBezTo>
                  <a:pt x="388753" y="299920"/>
                  <a:pt x="425922" y="274105"/>
                  <a:pt x="429154" y="206341"/>
                </a:cubicBezTo>
                <a:cubicBezTo>
                  <a:pt x="419458" y="195046"/>
                  <a:pt x="403297" y="182139"/>
                  <a:pt x="383905" y="174072"/>
                </a:cubicBezTo>
                <a:close/>
                <a:moveTo>
                  <a:pt x="341889" y="125668"/>
                </a:moveTo>
                <a:cubicBezTo>
                  <a:pt x="432386" y="125668"/>
                  <a:pt x="479251" y="190206"/>
                  <a:pt x="490563" y="225702"/>
                </a:cubicBezTo>
                <a:cubicBezTo>
                  <a:pt x="495411" y="236996"/>
                  <a:pt x="488947" y="248290"/>
                  <a:pt x="477635" y="253130"/>
                </a:cubicBezTo>
                <a:cubicBezTo>
                  <a:pt x="474403" y="253130"/>
                  <a:pt x="472787" y="254744"/>
                  <a:pt x="471171" y="254744"/>
                </a:cubicBezTo>
                <a:cubicBezTo>
                  <a:pt x="461474" y="254744"/>
                  <a:pt x="453394" y="248290"/>
                  <a:pt x="450162" y="240223"/>
                </a:cubicBezTo>
                <a:cubicBezTo>
                  <a:pt x="450162" y="238609"/>
                  <a:pt x="448546" y="235383"/>
                  <a:pt x="445314" y="230542"/>
                </a:cubicBezTo>
                <a:cubicBezTo>
                  <a:pt x="437234" y="278946"/>
                  <a:pt x="393601" y="317668"/>
                  <a:pt x="341889" y="317668"/>
                </a:cubicBezTo>
                <a:cubicBezTo>
                  <a:pt x="288560" y="317668"/>
                  <a:pt x="244927" y="278946"/>
                  <a:pt x="236847" y="228929"/>
                </a:cubicBezTo>
                <a:cubicBezTo>
                  <a:pt x="233615" y="235383"/>
                  <a:pt x="231999" y="238609"/>
                  <a:pt x="231999" y="240223"/>
                </a:cubicBezTo>
                <a:cubicBezTo>
                  <a:pt x="228767" y="249904"/>
                  <a:pt x="215838" y="256357"/>
                  <a:pt x="204526" y="253130"/>
                </a:cubicBezTo>
                <a:cubicBezTo>
                  <a:pt x="193214" y="248290"/>
                  <a:pt x="188366" y="236996"/>
                  <a:pt x="191598" y="225702"/>
                </a:cubicBezTo>
                <a:cubicBezTo>
                  <a:pt x="202910" y="190206"/>
                  <a:pt x="249775" y="125668"/>
                  <a:pt x="341889" y="125668"/>
                </a:cubicBezTo>
                <a:close/>
                <a:moveTo>
                  <a:pt x="341958" y="38700"/>
                </a:moveTo>
                <a:cubicBezTo>
                  <a:pt x="246678" y="38700"/>
                  <a:pt x="169162" y="116099"/>
                  <a:pt x="169162" y="211236"/>
                </a:cubicBezTo>
                <a:cubicBezTo>
                  <a:pt x="169162" y="306373"/>
                  <a:pt x="246678" y="382160"/>
                  <a:pt x="341958" y="382160"/>
                </a:cubicBezTo>
                <a:cubicBezTo>
                  <a:pt x="435623" y="382160"/>
                  <a:pt x="513139" y="306373"/>
                  <a:pt x="513139" y="211236"/>
                </a:cubicBezTo>
                <a:cubicBezTo>
                  <a:pt x="513139" y="116099"/>
                  <a:pt x="435623" y="38700"/>
                  <a:pt x="341958" y="38700"/>
                </a:cubicBezTo>
                <a:close/>
                <a:moveTo>
                  <a:pt x="341958" y="0"/>
                </a:moveTo>
                <a:cubicBezTo>
                  <a:pt x="458232" y="0"/>
                  <a:pt x="551897" y="95137"/>
                  <a:pt x="551897" y="211236"/>
                </a:cubicBezTo>
                <a:cubicBezTo>
                  <a:pt x="551897" y="327336"/>
                  <a:pt x="458232" y="422473"/>
                  <a:pt x="341958" y="422473"/>
                </a:cubicBezTo>
                <a:cubicBezTo>
                  <a:pt x="287051" y="422473"/>
                  <a:pt x="236988" y="401510"/>
                  <a:pt x="199845" y="367648"/>
                </a:cubicBezTo>
                <a:lnTo>
                  <a:pt x="199845" y="427310"/>
                </a:lnTo>
                <a:lnTo>
                  <a:pt x="193386" y="427310"/>
                </a:lnTo>
                <a:cubicBezTo>
                  <a:pt x="191771" y="432148"/>
                  <a:pt x="188541" y="436985"/>
                  <a:pt x="185311" y="441822"/>
                </a:cubicBezTo>
                <a:lnTo>
                  <a:pt x="85186" y="540184"/>
                </a:lnTo>
                <a:cubicBezTo>
                  <a:pt x="70652" y="556309"/>
                  <a:pt x="44813" y="556309"/>
                  <a:pt x="30279" y="540184"/>
                </a:cubicBezTo>
                <a:lnTo>
                  <a:pt x="10900" y="522447"/>
                </a:lnTo>
                <a:cubicBezTo>
                  <a:pt x="-3634" y="506322"/>
                  <a:pt x="-3634" y="482135"/>
                  <a:pt x="10900" y="466010"/>
                </a:cubicBezTo>
                <a:lnTo>
                  <a:pt x="111025" y="367648"/>
                </a:lnTo>
                <a:cubicBezTo>
                  <a:pt x="120715" y="356360"/>
                  <a:pt x="136864" y="353136"/>
                  <a:pt x="149783" y="357973"/>
                </a:cubicBezTo>
                <a:lnTo>
                  <a:pt x="149783" y="327336"/>
                </a:lnTo>
                <a:lnTo>
                  <a:pt x="164317" y="327336"/>
                </a:lnTo>
                <a:cubicBezTo>
                  <a:pt x="143323" y="293473"/>
                  <a:pt x="130404" y="253161"/>
                  <a:pt x="130404" y="211236"/>
                </a:cubicBezTo>
                <a:cubicBezTo>
                  <a:pt x="130404" y="95137"/>
                  <a:pt x="224069" y="0"/>
                  <a:pt x="3419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88" name="任意多边形: 形状 28"/>
          <p:cNvSpPr>
            <a:spLocks noChangeAspect="1"/>
          </p:cNvSpPr>
          <p:nvPr/>
        </p:nvSpPr>
        <p:spPr>
          <a:xfrm>
            <a:off x="4465594" y="2252870"/>
            <a:ext cx="1142413" cy="917431"/>
          </a:xfrm>
          <a:custGeom>
            <a:avLst/>
            <a:gdLst>
              <a:gd name="connsiteX0" fmla="*/ 589790 w 706195"/>
              <a:gd name="connsiteY0" fmla="*/ 172425 h 567123"/>
              <a:gd name="connsiteX1" fmla="*/ 644913 w 706195"/>
              <a:gd name="connsiteY1" fmla="*/ 95103 h 567123"/>
              <a:gd name="connsiteX2" fmla="*/ 654225 w 706195"/>
              <a:gd name="connsiteY2" fmla="*/ 131883 h 567123"/>
              <a:gd name="connsiteX3" fmla="*/ 659681 w 706195"/>
              <a:gd name="connsiteY3" fmla="*/ 132917 h 567123"/>
              <a:gd name="connsiteX4" fmla="*/ 701916 w 706195"/>
              <a:gd name="connsiteY4" fmla="*/ 122100 h 567123"/>
              <a:gd name="connsiteX5" fmla="*/ 706149 w 706195"/>
              <a:gd name="connsiteY5" fmla="*/ 118525 h 567123"/>
              <a:gd name="connsiteX6" fmla="*/ 677365 w 706195"/>
              <a:gd name="connsiteY6" fmla="*/ 4894 h 567123"/>
              <a:gd name="connsiteX7" fmla="*/ 677365 w 706195"/>
              <a:gd name="connsiteY7" fmla="*/ 4800 h 567123"/>
              <a:gd name="connsiteX8" fmla="*/ 674543 w 706195"/>
              <a:gd name="connsiteY8" fmla="*/ 3 h 567123"/>
              <a:gd name="connsiteX9" fmla="*/ 556679 w 706195"/>
              <a:gd name="connsiteY9" fmla="*/ 9409 h 567123"/>
              <a:gd name="connsiteX10" fmla="*/ 554704 w 706195"/>
              <a:gd name="connsiteY10" fmla="*/ 14583 h 567123"/>
              <a:gd name="connsiteX11" fmla="*/ 558372 w 706195"/>
              <a:gd name="connsiteY11" fmla="*/ 58041 h 567123"/>
              <a:gd name="connsiteX12" fmla="*/ 561194 w 706195"/>
              <a:gd name="connsiteY12" fmla="*/ 62839 h 567123"/>
              <a:gd name="connsiteX13" fmla="*/ 604464 w 706195"/>
              <a:gd name="connsiteY13" fmla="*/ 59358 h 567123"/>
              <a:gd name="connsiteX14" fmla="*/ 548119 w 706195"/>
              <a:gd name="connsiteY14" fmla="*/ 138373 h 567123"/>
              <a:gd name="connsiteX15" fmla="*/ 494032 w 706195"/>
              <a:gd name="connsiteY15" fmla="*/ 99148 h 567123"/>
              <a:gd name="connsiteX16" fmla="*/ 489140 w 706195"/>
              <a:gd name="connsiteY16" fmla="*/ 101876 h 567123"/>
              <a:gd name="connsiteX17" fmla="*/ 478793 w 706195"/>
              <a:gd name="connsiteY17" fmla="*/ 116268 h 567123"/>
              <a:gd name="connsiteX18" fmla="*/ 478605 w 706195"/>
              <a:gd name="connsiteY18" fmla="*/ 116362 h 567123"/>
              <a:gd name="connsiteX19" fmla="*/ 469763 w 706195"/>
              <a:gd name="connsiteY19" fmla="*/ 128779 h 567123"/>
              <a:gd name="connsiteX20" fmla="*/ 463648 w 706195"/>
              <a:gd name="connsiteY20" fmla="*/ 137338 h 567123"/>
              <a:gd name="connsiteX21" fmla="*/ 463366 w 706195"/>
              <a:gd name="connsiteY21" fmla="*/ 137809 h 567123"/>
              <a:gd name="connsiteX22" fmla="*/ 410125 w 706195"/>
              <a:gd name="connsiteY22" fmla="*/ 212685 h 567123"/>
              <a:gd name="connsiteX23" fmla="*/ 412853 w 706195"/>
              <a:gd name="connsiteY23" fmla="*/ 217576 h 567123"/>
              <a:gd name="connsiteX24" fmla="*/ 448410 w 706195"/>
              <a:gd name="connsiteY24" fmla="*/ 242786 h 567123"/>
              <a:gd name="connsiteX25" fmla="*/ 453866 w 706195"/>
              <a:gd name="connsiteY25" fmla="*/ 243726 h 567123"/>
              <a:gd name="connsiteX26" fmla="*/ 504285 w 706195"/>
              <a:gd name="connsiteY26" fmla="*/ 172989 h 567123"/>
              <a:gd name="connsiteX27" fmla="*/ 558467 w 706195"/>
              <a:gd name="connsiteY27" fmla="*/ 212309 h 567123"/>
              <a:gd name="connsiteX28" fmla="*/ 563358 w 706195"/>
              <a:gd name="connsiteY28" fmla="*/ 209675 h 567123"/>
              <a:gd name="connsiteX29" fmla="*/ 588850 w 706195"/>
              <a:gd name="connsiteY29" fmla="*/ 174306 h 567123"/>
              <a:gd name="connsiteX30" fmla="*/ 589790 w 706195"/>
              <a:gd name="connsiteY30" fmla="*/ 172425 h 567123"/>
              <a:gd name="connsiteX31" fmla="*/ 231871 w 706195"/>
              <a:gd name="connsiteY31" fmla="*/ 258213 h 567123"/>
              <a:gd name="connsiteX32" fmla="*/ 357355 w 706195"/>
              <a:gd name="connsiteY32" fmla="*/ 132729 h 567123"/>
              <a:gd name="connsiteX33" fmla="*/ 231871 w 706195"/>
              <a:gd name="connsiteY33" fmla="*/ 7246 h 567123"/>
              <a:gd name="connsiteX34" fmla="*/ 106388 w 706195"/>
              <a:gd name="connsiteY34" fmla="*/ 132729 h 567123"/>
              <a:gd name="connsiteX35" fmla="*/ 231871 w 706195"/>
              <a:gd name="connsiteY35" fmla="*/ 258213 h 567123"/>
              <a:gd name="connsiteX36" fmla="*/ 231871 w 706195"/>
              <a:gd name="connsiteY36" fmla="*/ 61992 h 567123"/>
              <a:gd name="connsiteX37" fmla="*/ 302609 w 706195"/>
              <a:gd name="connsiteY37" fmla="*/ 132729 h 567123"/>
              <a:gd name="connsiteX38" fmla="*/ 231871 w 706195"/>
              <a:gd name="connsiteY38" fmla="*/ 203467 h 567123"/>
              <a:gd name="connsiteX39" fmla="*/ 161134 w 706195"/>
              <a:gd name="connsiteY39" fmla="*/ 132729 h 567123"/>
              <a:gd name="connsiteX40" fmla="*/ 231871 w 706195"/>
              <a:gd name="connsiteY40" fmla="*/ 61992 h 567123"/>
              <a:gd name="connsiteX41" fmla="*/ 333086 w 706195"/>
              <a:gd name="connsiteY41" fmla="*/ 282199 h 567123"/>
              <a:gd name="connsiteX42" fmla="*/ 133009 w 706195"/>
              <a:gd name="connsiteY42" fmla="*/ 282199 h 567123"/>
              <a:gd name="connsiteX43" fmla="*/ 0 w 706195"/>
              <a:gd name="connsiteY43" fmla="*/ 415208 h 567123"/>
              <a:gd name="connsiteX44" fmla="*/ 0 w 706195"/>
              <a:gd name="connsiteY44" fmla="*/ 567123 h 567123"/>
              <a:gd name="connsiteX45" fmla="*/ 52394 w 706195"/>
              <a:gd name="connsiteY45" fmla="*/ 567123 h 567123"/>
              <a:gd name="connsiteX46" fmla="*/ 52394 w 706195"/>
              <a:gd name="connsiteY46" fmla="*/ 415208 h 567123"/>
              <a:gd name="connsiteX47" fmla="*/ 133009 w 706195"/>
              <a:gd name="connsiteY47" fmla="*/ 334594 h 567123"/>
              <a:gd name="connsiteX48" fmla="*/ 204969 w 706195"/>
              <a:gd name="connsiteY48" fmla="*/ 334594 h 567123"/>
              <a:gd name="connsiteX49" fmla="*/ 210330 w 706195"/>
              <a:gd name="connsiteY49" fmla="*/ 340332 h 567123"/>
              <a:gd name="connsiteX50" fmla="*/ 195092 w 706195"/>
              <a:gd name="connsiteY50" fmla="*/ 428095 h 567123"/>
              <a:gd name="connsiteX51" fmla="*/ 231777 w 706195"/>
              <a:gd name="connsiteY51" fmla="*/ 465533 h 567123"/>
              <a:gd name="connsiteX52" fmla="*/ 271097 w 706195"/>
              <a:gd name="connsiteY52" fmla="*/ 428471 h 567123"/>
              <a:gd name="connsiteX53" fmla="*/ 254729 w 706195"/>
              <a:gd name="connsiteY53" fmla="*/ 340332 h 567123"/>
              <a:gd name="connsiteX54" fmla="*/ 262349 w 706195"/>
              <a:gd name="connsiteY54" fmla="*/ 334594 h 567123"/>
              <a:gd name="connsiteX55" fmla="*/ 333180 w 706195"/>
              <a:gd name="connsiteY55" fmla="*/ 334594 h 567123"/>
              <a:gd name="connsiteX56" fmla="*/ 413794 w 706195"/>
              <a:gd name="connsiteY56" fmla="*/ 415208 h 567123"/>
              <a:gd name="connsiteX57" fmla="*/ 413794 w 706195"/>
              <a:gd name="connsiteY57" fmla="*/ 567123 h 567123"/>
              <a:gd name="connsiteX58" fmla="*/ 466188 w 706195"/>
              <a:gd name="connsiteY58" fmla="*/ 567123 h 567123"/>
              <a:gd name="connsiteX59" fmla="*/ 466188 w 706195"/>
              <a:gd name="connsiteY59" fmla="*/ 415208 h 567123"/>
              <a:gd name="connsiteX60" fmla="*/ 333086 w 706195"/>
              <a:gd name="connsiteY60" fmla="*/ 282199 h 5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06195" h="567123">
                <a:moveTo>
                  <a:pt x="589790" y="172425"/>
                </a:moveTo>
                <a:lnTo>
                  <a:pt x="644913" y="95103"/>
                </a:lnTo>
                <a:lnTo>
                  <a:pt x="654225" y="131883"/>
                </a:lnTo>
                <a:cubicBezTo>
                  <a:pt x="654507" y="133200"/>
                  <a:pt x="657047" y="133670"/>
                  <a:pt x="659681" y="132917"/>
                </a:cubicBezTo>
                <a:lnTo>
                  <a:pt x="701916" y="122100"/>
                </a:lnTo>
                <a:cubicBezTo>
                  <a:pt x="704550" y="121441"/>
                  <a:pt x="706525" y="119842"/>
                  <a:pt x="706149" y="118525"/>
                </a:cubicBezTo>
                <a:lnTo>
                  <a:pt x="677365" y="4894"/>
                </a:lnTo>
                <a:lnTo>
                  <a:pt x="677365" y="4800"/>
                </a:lnTo>
                <a:cubicBezTo>
                  <a:pt x="677177" y="2072"/>
                  <a:pt x="675860" y="-91"/>
                  <a:pt x="674543" y="3"/>
                </a:cubicBezTo>
                <a:lnTo>
                  <a:pt x="556679" y="9409"/>
                </a:lnTo>
                <a:cubicBezTo>
                  <a:pt x="555362" y="9504"/>
                  <a:pt x="554516" y="11855"/>
                  <a:pt x="554704" y="14583"/>
                </a:cubicBezTo>
                <a:lnTo>
                  <a:pt x="558372" y="58041"/>
                </a:lnTo>
                <a:cubicBezTo>
                  <a:pt x="558561" y="60769"/>
                  <a:pt x="559877" y="62933"/>
                  <a:pt x="561194" y="62839"/>
                </a:cubicBezTo>
                <a:lnTo>
                  <a:pt x="604464" y="59358"/>
                </a:lnTo>
                <a:lnTo>
                  <a:pt x="548119" y="138373"/>
                </a:lnTo>
                <a:lnTo>
                  <a:pt x="494032" y="99148"/>
                </a:lnTo>
                <a:cubicBezTo>
                  <a:pt x="492997" y="98395"/>
                  <a:pt x="490833" y="99524"/>
                  <a:pt x="489140" y="101876"/>
                </a:cubicBezTo>
                <a:lnTo>
                  <a:pt x="478793" y="116268"/>
                </a:lnTo>
                <a:cubicBezTo>
                  <a:pt x="478793" y="116268"/>
                  <a:pt x="478699" y="116268"/>
                  <a:pt x="478605" y="116362"/>
                </a:cubicBezTo>
                <a:lnTo>
                  <a:pt x="469763" y="128779"/>
                </a:lnTo>
                <a:lnTo>
                  <a:pt x="463648" y="137338"/>
                </a:lnTo>
                <a:cubicBezTo>
                  <a:pt x="463554" y="137527"/>
                  <a:pt x="463460" y="137621"/>
                  <a:pt x="463366" y="137809"/>
                </a:cubicBezTo>
                <a:lnTo>
                  <a:pt x="410125" y="212685"/>
                </a:lnTo>
                <a:cubicBezTo>
                  <a:pt x="409373" y="213720"/>
                  <a:pt x="410596" y="215977"/>
                  <a:pt x="412853" y="217576"/>
                </a:cubicBezTo>
                <a:lnTo>
                  <a:pt x="448410" y="242786"/>
                </a:lnTo>
                <a:cubicBezTo>
                  <a:pt x="450667" y="244385"/>
                  <a:pt x="453113" y="244855"/>
                  <a:pt x="453866" y="243726"/>
                </a:cubicBezTo>
                <a:lnTo>
                  <a:pt x="504285" y="172989"/>
                </a:lnTo>
                <a:lnTo>
                  <a:pt x="558467" y="212309"/>
                </a:lnTo>
                <a:cubicBezTo>
                  <a:pt x="559501" y="213061"/>
                  <a:pt x="561759" y="211838"/>
                  <a:pt x="563358" y="209675"/>
                </a:cubicBezTo>
                <a:lnTo>
                  <a:pt x="588850" y="174306"/>
                </a:lnTo>
                <a:cubicBezTo>
                  <a:pt x="589226" y="173648"/>
                  <a:pt x="589602" y="172989"/>
                  <a:pt x="589790" y="172425"/>
                </a:cubicBezTo>
                <a:close/>
                <a:moveTo>
                  <a:pt x="231871" y="258213"/>
                </a:moveTo>
                <a:cubicBezTo>
                  <a:pt x="301103" y="258213"/>
                  <a:pt x="357355" y="201867"/>
                  <a:pt x="357355" y="132729"/>
                </a:cubicBezTo>
                <a:cubicBezTo>
                  <a:pt x="357355" y="63591"/>
                  <a:pt x="301009" y="7246"/>
                  <a:pt x="231871" y="7246"/>
                </a:cubicBezTo>
                <a:cubicBezTo>
                  <a:pt x="162639" y="7246"/>
                  <a:pt x="106388" y="63591"/>
                  <a:pt x="106388" y="132729"/>
                </a:cubicBezTo>
                <a:cubicBezTo>
                  <a:pt x="106388" y="201867"/>
                  <a:pt x="162639" y="258213"/>
                  <a:pt x="231871" y="258213"/>
                </a:cubicBezTo>
                <a:close/>
                <a:moveTo>
                  <a:pt x="231871" y="61992"/>
                </a:moveTo>
                <a:cubicBezTo>
                  <a:pt x="270908" y="61992"/>
                  <a:pt x="302609" y="93692"/>
                  <a:pt x="302609" y="132729"/>
                </a:cubicBezTo>
                <a:cubicBezTo>
                  <a:pt x="302609" y="171766"/>
                  <a:pt x="270908" y="203467"/>
                  <a:pt x="231871" y="203467"/>
                </a:cubicBezTo>
                <a:cubicBezTo>
                  <a:pt x="192834" y="203467"/>
                  <a:pt x="161134" y="171766"/>
                  <a:pt x="161134" y="132729"/>
                </a:cubicBezTo>
                <a:cubicBezTo>
                  <a:pt x="161134" y="93692"/>
                  <a:pt x="192834" y="61992"/>
                  <a:pt x="231871" y="61992"/>
                </a:cubicBezTo>
                <a:close/>
                <a:moveTo>
                  <a:pt x="333086" y="282199"/>
                </a:moveTo>
                <a:lnTo>
                  <a:pt x="133009" y="282199"/>
                </a:lnTo>
                <a:cubicBezTo>
                  <a:pt x="59637" y="282199"/>
                  <a:pt x="0" y="341837"/>
                  <a:pt x="0" y="415208"/>
                </a:cubicBezTo>
                <a:lnTo>
                  <a:pt x="0" y="567123"/>
                </a:lnTo>
                <a:lnTo>
                  <a:pt x="52394" y="567123"/>
                </a:lnTo>
                <a:lnTo>
                  <a:pt x="52394" y="415208"/>
                </a:lnTo>
                <a:cubicBezTo>
                  <a:pt x="52394" y="370715"/>
                  <a:pt x="88610" y="334594"/>
                  <a:pt x="133009" y="334594"/>
                </a:cubicBezTo>
                <a:lnTo>
                  <a:pt x="204969" y="334594"/>
                </a:lnTo>
                <a:lnTo>
                  <a:pt x="210330" y="340332"/>
                </a:lnTo>
                <a:lnTo>
                  <a:pt x="195092" y="428095"/>
                </a:lnTo>
                <a:lnTo>
                  <a:pt x="231777" y="465533"/>
                </a:lnTo>
                <a:lnTo>
                  <a:pt x="271097" y="428471"/>
                </a:lnTo>
                <a:lnTo>
                  <a:pt x="254729" y="340332"/>
                </a:lnTo>
                <a:lnTo>
                  <a:pt x="262349" y="334594"/>
                </a:lnTo>
                <a:lnTo>
                  <a:pt x="333180" y="334594"/>
                </a:lnTo>
                <a:cubicBezTo>
                  <a:pt x="377673" y="334594"/>
                  <a:pt x="413794" y="370809"/>
                  <a:pt x="413794" y="415208"/>
                </a:cubicBezTo>
                <a:lnTo>
                  <a:pt x="413794" y="567123"/>
                </a:lnTo>
                <a:lnTo>
                  <a:pt x="466188" y="567123"/>
                </a:lnTo>
                <a:lnTo>
                  <a:pt x="466188" y="415208"/>
                </a:lnTo>
                <a:cubicBezTo>
                  <a:pt x="466094" y="341837"/>
                  <a:pt x="406457" y="282199"/>
                  <a:pt x="333086" y="282199"/>
                </a:cubicBezTo>
                <a:close/>
              </a:path>
            </a:pathLst>
          </a:custGeom>
          <a:solidFill>
            <a:schemeClr val="bg1"/>
          </a:solidFill>
          <a:ln w="939" cap="flat">
            <a:noFill/>
            <a:prstDash val="solid"/>
            <a:miter/>
          </a:ln>
        </p:spPr>
        <p:txBody>
          <a:bodyPr lIns="106985" tIns="53492" rIns="106985" bIns="53492" rtlCol="0" anchor="ctr"/>
          <a:lstStyle/>
          <a:p>
            <a:endParaRPr lang="zh-CN" sz="2107">
              <a:latin typeface="默认字体"/>
              <a:ea typeface="默认字体"/>
              <a:cs typeface="等线"/>
              <a:sym typeface="思源宋体 CN"/>
            </a:endParaRPr>
          </a:p>
        </p:txBody>
      </p:sp>
      <p:sp>
        <p:nvSpPr>
          <p:cNvPr id="389" name="文本框 38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学生端——杂项部分</a:t>
            </a:r>
            <a:endParaRPr/>
          </a:p>
        </p:txBody>
      </p:sp>
      <p:pic>
        <p:nvPicPr>
          <p:cNvPr id="390" name="图片 3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33" y="938739"/>
            <a:ext cx="2533726" cy="55528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5EF806-814E-EB14-21CD-5D78509B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70" y="938739"/>
            <a:ext cx="2491879" cy="55053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44669E-C604-7C62-EF6A-E8B8CF21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93" y="938739"/>
            <a:ext cx="2592357" cy="54999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组合 393"/>
          <p:cNvGrpSpPr/>
          <p:nvPr/>
        </p:nvGrpSpPr>
        <p:grpSpPr>
          <a:xfrm>
            <a:off x="4881205" y="2927134"/>
            <a:ext cx="2454253" cy="2313783"/>
            <a:chOff x="5210788" y="-3023013"/>
            <a:chExt cx="1824098" cy="1719695"/>
          </a:xfrm>
        </p:grpSpPr>
        <p:sp>
          <p:nvSpPr>
            <p:cNvPr id="395" name="箭头: 右 394"/>
            <p:cNvSpPr/>
            <p:nvPr/>
          </p:nvSpPr>
          <p:spPr>
            <a:xfrm rot="13334585">
              <a:off x="5210788" y="-3023013"/>
              <a:ext cx="752535" cy="705361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sz="1353">
                <a:latin typeface="默认字体"/>
                <a:ea typeface="默认字体"/>
                <a:cs typeface="+mn-cs"/>
                <a:sym typeface="思源宋体 CN"/>
              </a:endParaRPr>
            </a:p>
          </p:txBody>
        </p:sp>
        <p:grpSp>
          <p:nvGrpSpPr>
            <p:cNvPr id="396" name="组合 395"/>
            <p:cNvGrpSpPr/>
            <p:nvPr/>
          </p:nvGrpSpPr>
          <p:grpSpPr>
            <a:xfrm>
              <a:off x="5210788" y="-3023012"/>
              <a:ext cx="1824098" cy="1719694"/>
              <a:chOff x="5210788" y="-3023012"/>
              <a:chExt cx="1824098" cy="1719694"/>
            </a:xfrm>
          </p:grpSpPr>
          <p:sp>
            <p:nvSpPr>
              <p:cNvPr id="397" name="椭圆 396"/>
              <p:cNvSpPr/>
              <p:nvPr/>
            </p:nvSpPr>
            <p:spPr>
              <a:xfrm>
                <a:off x="5800725" y="-2491823"/>
                <a:ext cx="590550" cy="590550"/>
              </a:xfrm>
              <a:prstGeom prst="ellipse">
                <a:avLst/>
              </a:prstGeom>
              <a:solidFill>
                <a:schemeClr val="accent6"/>
              </a:solidFill>
              <a:ln w="2698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sz="1353"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398" name="箭头: 右 397"/>
              <p:cNvSpPr/>
              <p:nvPr/>
            </p:nvSpPr>
            <p:spPr>
              <a:xfrm rot="8265415" flipH="1">
                <a:off x="6282351" y="-3023012"/>
                <a:ext cx="752535" cy="705361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sz="1353"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399" name="箭头: 右 398"/>
              <p:cNvSpPr/>
              <p:nvPr/>
            </p:nvSpPr>
            <p:spPr>
              <a:xfrm rot="8265415" flipV="1">
                <a:off x="5210788" y="-2008679"/>
                <a:ext cx="752535" cy="705361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sz="1353"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400" name="箭头: 右 399"/>
              <p:cNvSpPr/>
              <p:nvPr/>
            </p:nvSpPr>
            <p:spPr>
              <a:xfrm rot="13334585" flipH="1" flipV="1">
                <a:off x="6282351" y="-2008680"/>
                <a:ext cx="752535" cy="705361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sz="1353"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</p:grpSp>
      </p:grpSp>
      <p:grpSp>
        <p:nvGrpSpPr>
          <p:cNvPr id="401" name="组合 400" descr="{&quot;isTemplate&quot;:true,&quot;type&quot;:&quot;list&quot;,&quot;alignment&quot;:&quot;left&quot;,&quot;alignmentVertical&quot;:&quot;top&quot;,&quot;canOmit&quot;:false,&quot;scalable&quot;:false,&quot;minItemsCount&quot;:-1}"/>
          <p:cNvGrpSpPr/>
          <p:nvPr/>
        </p:nvGrpSpPr>
        <p:grpSpPr>
          <a:xfrm>
            <a:off x="1236502" y="1397000"/>
            <a:ext cx="9718995" cy="5283890"/>
            <a:chOff x="1238919" y="995047"/>
            <a:chExt cx="9718995" cy="5283890"/>
          </a:xfrm>
        </p:grpSpPr>
        <p:grpSp>
          <p:nvGrpSpPr>
            <p:cNvPr id="402" name="组合 401"/>
            <p:cNvGrpSpPr/>
            <p:nvPr/>
          </p:nvGrpSpPr>
          <p:grpSpPr>
            <a:xfrm>
              <a:off x="1238919" y="995047"/>
              <a:ext cx="3695701" cy="2244828"/>
              <a:chOff x="2501900" y="1644439"/>
              <a:chExt cx="2746791" cy="1668445"/>
            </a:xfrm>
          </p:grpSpPr>
          <p:sp>
            <p:nvSpPr>
              <p:cNvPr id="403" name="矩形 402" descr="{&quot;isTemplate&quot;:true,&quot;type&quot;:&quot;title&quot;,&quot;canOmit&quot;:false,&quot;range&quot;:0}"/>
              <p:cNvSpPr/>
              <p:nvPr/>
            </p:nvSpPr>
            <p:spPr>
              <a:xfrm>
                <a:off x="2501900" y="2905934"/>
                <a:ext cx="2743200" cy="40695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zh-CN" sz="1600" b="1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+mn-cs"/>
                    <a:sym typeface="思源宋体 CN"/>
                  </a:rPr>
                  <a:t>主题风格</a:t>
                </a:r>
                <a:endParaRPr lang="en-US" sz="16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404" name="文本框 403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2501900" y="1644440"/>
                <a:ext cx="2746792" cy="1163374"/>
              </a:xfrm>
              <a:prstGeom prst="rect">
                <a:avLst/>
              </a:prstGeom>
              <a:noFill/>
            </p:spPr>
            <p:txBody>
              <a:bodyPr wrap="square" rtlCol="0" anchor="b">
                <a:noAutofit/>
              </a:bodyPr>
              <a:lstStyle/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zh-CN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教师端采用专业、简洁的主题风格，提供良好的用户体验。</a:t>
                </a:r>
                <a:endParaRPr/>
              </a:p>
            </p:txBody>
          </p:sp>
          <p:sp>
            <p:nvSpPr>
              <p:cNvPr id="405" name="任意多边形: 形状 404"/>
              <p:cNvSpPr/>
              <p:nvPr/>
            </p:nvSpPr>
            <p:spPr>
              <a:xfrm>
                <a:off x="2667358" y="2993672"/>
                <a:ext cx="190141" cy="231477"/>
              </a:xfrm>
              <a:custGeom>
                <a:avLst/>
                <a:gdLst>
                  <a:gd name="connsiteX0" fmla="*/ 284197 w 438150"/>
                  <a:gd name="connsiteY0" fmla="*/ 621 h 533400"/>
                  <a:gd name="connsiteX1" fmla="*/ 286102 w 438150"/>
                  <a:gd name="connsiteY1" fmla="*/ 621 h 533400"/>
                  <a:gd name="connsiteX2" fmla="*/ 286102 w 438150"/>
                  <a:gd name="connsiteY2" fmla="*/ 124446 h 533400"/>
                  <a:gd name="connsiteX3" fmla="*/ 286102 w 438150"/>
                  <a:gd name="connsiteY3" fmla="*/ 126351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502 w 438150"/>
                  <a:gd name="connsiteY6" fmla="*/ 153021 h 533400"/>
                  <a:gd name="connsiteX7" fmla="*/ 438502 w 438150"/>
                  <a:gd name="connsiteY7" fmla="*/ 154926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4197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49907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724 w 438150"/>
                  <a:gd name="connsiteY34" fmla="*/ 133971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4197" y="621"/>
                    </a:moveTo>
                    <a:cubicBezTo>
                      <a:pt x="285149" y="621"/>
                      <a:pt x="286102" y="621"/>
                      <a:pt x="286102" y="621"/>
                    </a:cubicBezTo>
                    <a:lnTo>
                      <a:pt x="286102" y="124446"/>
                    </a:lnTo>
                    <a:lnTo>
                      <a:pt x="286102" y="126351"/>
                    </a:lnTo>
                    <a:cubicBezTo>
                      <a:pt x="287055" y="141591"/>
                      <a:pt x="299437" y="153021"/>
                      <a:pt x="314677" y="153021"/>
                    </a:cubicBezTo>
                    <a:lnTo>
                      <a:pt x="314677" y="153021"/>
                    </a:lnTo>
                    <a:lnTo>
                      <a:pt x="438502" y="153021"/>
                    </a:lnTo>
                    <a:cubicBezTo>
                      <a:pt x="438502" y="153974"/>
                      <a:pt x="438502" y="154926"/>
                      <a:pt x="438502" y="154926"/>
                    </a:cubicBezTo>
                    <a:lnTo>
                      <a:pt x="438502" y="505446"/>
                    </a:lnTo>
                    <a:cubicBezTo>
                      <a:pt x="438502" y="521639"/>
                      <a:pt x="426120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2734" y="534021"/>
                      <a:pt x="352" y="521639"/>
                      <a:pt x="352" y="505446"/>
                    </a:cubicBezTo>
                    <a:lnTo>
                      <a:pt x="352" y="29196"/>
                    </a:lnTo>
                    <a:cubicBezTo>
                      <a:pt x="352" y="13004"/>
                      <a:pt x="12734" y="621"/>
                      <a:pt x="28927" y="621"/>
                    </a:cubicBezTo>
                    <a:lnTo>
                      <a:pt x="284197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49907" y="314946"/>
                    </a:lnTo>
                    <a:cubicBezTo>
                      <a:pt x="280387" y="313994"/>
                      <a:pt x="305152" y="288276"/>
                      <a:pt x="305152" y="257796"/>
                    </a:cubicBezTo>
                    <a:cubicBezTo>
                      <a:pt x="305152" y="226364"/>
                      <a:pt x="279434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8957" y="219696"/>
                      <a:pt x="286102" y="236841"/>
                      <a:pt x="286102" y="257796"/>
                    </a:cubicBezTo>
                    <a:cubicBezTo>
                      <a:pt x="286102" y="278751"/>
                      <a:pt x="268957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724" y="133971"/>
                    </a:lnTo>
                    <a:cubicBezTo>
                      <a:pt x="308962" y="133019"/>
                      <a:pt x="305152" y="129209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</p:grpSp>
        <p:grpSp>
          <p:nvGrpSpPr>
            <p:cNvPr id="406" name="组合 405"/>
            <p:cNvGrpSpPr/>
            <p:nvPr/>
          </p:nvGrpSpPr>
          <p:grpSpPr>
            <a:xfrm>
              <a:off x="7262212" y="995047"/>
              <a:ext cx="3695701" cy="2244828"/>
              <a:chOff x="6978650" y="1644439"/>
              <a:chExt cx="2746791" cy="1668445"/>
            </a:xfrm>
          </p:grpSpPr>
          <p:sp>
            <p:nvSpPr>
              <p:cNvPr id="407" name="矩形 406" descr="{&quot;isTemplate&quot;:true,&quot;type&quot;:&quot;title&quot;,&quot;canOmit&quot;:false,&quot;range&quot;:0}"/>
              <p:cNvSpPr/>
              <p:nvPr/>
            </p:nvSpPr>
            <p:spPr>
              <a:xfrm>
                <a:off x="6978650" y="2905934"/>
                <a:ext cx="2743200" cy="406952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zh-CN" sz="1600" b="1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+mn-cs"/>
                    <a:sym typeface="思源宋体 CN"/>
                  </a:rPr>
                  <a:t>功能界面</a:t>
                </a:r>
                <a:endParaRPr lang="en-US" sz="16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408" name="文本框 407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6978650" y="1644440"/>
                <a:ext cx="2746792" cy="1163374"/>
              </a:xfrm>
              <a:prstGeom prst="rect">
                <a:avLst/>
              </a:prstGeom>
              <a:noFill/>
            </p:spPr>
            <p:txBody>
              <a:bodyPr wrap="square" rtlCol="0" anchor="b">
                <a:noAutofit/>
              </a:bodyPr>
              <a:lstStyle/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zh-CN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教师端界面包括课程设置、课程管理、作业发布等功能页面，方便教师进行课程管理和作业管理。</a:t>
                </a:r>
                <a:endParaRPr/>
              </a:p>
            </p:txBody>
          </p:sp>
          <p:sp>
            <p:nvSpPr>
              <p:cNvPr id="409" name="任意多边形: 形状 408"/>
              <p:cNvSpPr/>
              <p:nvPr/>
            </p:nvSpPr>
            <p:spPr>
              <a:xfrm>
                <a:off x="7161552" y="2995738"/>
                <a:ext cx="214944" cy="227344"/>
              </a:xfrm>
              <a:custGeom>
                <a:avLst/>
                <a:gdLst>
                  <a:gd name="connsiteX0" fmla="*/ 371955 w 495300"/>
                  <a:gd name="connsiteY0" fmla="*/ 621 h 523875"/>
                  <a:gd name="connsiteX1" fmla="*/ 400530 w 495300"/>
                  <a:gd name="connsiteY1" fmla="*/ 29196 h 523875"/>
                  <a:gd name="connsiteX2" fmla="*/ 400530 w 495300"/>
                  <a:gd name="connsiteY2" fmla="*/ 133971 h 523875"/>
                  <a:gd name="connsiteX3" fmla="*/ 371955 w 495300"/>
                  <a:gd name="connsiteY3" fmla="*/ 162546 h 523875"/>
                  <a:gd name="connsiteX4" fmla="*/ 257655 w 495300"/>
                  <a:gd name="connsiteY4" fmla="*/ 162546 h 523875"/>
                  <a:gd name="connsiteX5" fmla="*/ 257655 w 495300"/>
                  <a:gd name="connsiteY5" fmla="*/ 286371 h 523875"/>
                  <a:gd name="connsiteX6" fmla="*/ 419580 w 495300"/>
                  <a:gd name="connsiteY6" fmla="*/ 286371 h 523875"/>
                  <a:gd name="connsiteX7" fmla="*/ 457680 w 495300"/>
                  <a:gd name="connsiteY7" fmla="*/ 322566 h 523875"/>
                  <a:gd name="connsiteX8" fmla="*/ 457680 w 495300"/>
                  <a:gd name="connsiteY8" fmla="*/ 324471 h 523875"/>
                  <a:gd name="connsiteX9" fmla="*/ 457680 w 495300"/>
                  <a:gd name="connsiteY9" fmla="*/ 429246 h 523875"/>
                  <a:gd name="connsiteX10" fmla="*/ 476730 w 495300"/>
                  <a:gd name="connsiteY10" fmla="*/ 429246 h 523875"/>
                  <a:gd name="connsiteX11" fmla="*/ 495780 w 495300"/>
                  <a:gd name="connsiteY11" fmla="*/ 448296 h 523875"/>
                  <a:gd name="connsiteX12" fmla="*/ 495780 w 495300"/>
                  <a:gd name="connsiteY12" fmla="*/ 505446 h 523875"/>
                  <a:gd name="connsiteX13" fmla="*/ 476730 w 495300"/>
                  <a:gd name="connsiteY13" fmla="*/ 524496 h 523875"/>
                  <a:gd name="connsiteX14" fmla="*/ 419580 w 495300"/>
                  <a:gd name="connsiteY14" fmla="*/ 524496 h 523875"/>
                  <a:gd name="connsiteX15" fmla="*/ 400530 w 495300"/>
                  <a:gd name="connsiteY15" fmla="*/ 505446 h 523875"/>
                  <a:gd name="connsiteX16" fmla="*/ 400530 w 495300"/>
                  <a:gd name="connsiteY16" fmla="*/ 448296 h 523875"/>
                  <a:gd name="connsiteX17" fmla="*/ 419580 w 495300"/>
                  <a:gd name="connsiteY17" fmla="*/ 429246 h 523875"/>
                  <a:gd name="connsiteX18" fmla="*/ 438630 w 495300"/>
                  <a:gd name="connsiteY18" fmla="*/ 429246 h 523875"/>
                  <a:gd name="connsiteX19" fmla="*/ 438630 w 495300"/>
                  <a:gd name="connsiteY19" fmla="*/ 324471 h 523875"/>
                  <a:gd name="connsiteX20" fmla="*/ 420533 w 495300"/>
                  <a:gd name="connsiteY20" fmla="*/ 305421 h 523875"/>
                  <a:gd name="connsiteX21" fmla="*/ 419580 w 495300"/>
                  <a:gd name="connsiteY21" fmla="*/ 305421 h 523875"/>
                  <a:gd name="connsiteX22" fmla="*/ 257655 w 495300"/>
                  <a:gd name="connsiteY22" fmla="*/ 305421 h 523875"/>
                  <a:gd name="connsiteX23" fmla="*/ 257655 w 495300"/>
                  <a:gd name="connsiteY23" fmla="*/ 429246 h 523875"/>
                  <a:gd name="connsiteX24" fmla="*/ 276705 w 495300"/>
                  <a:gd name="connsiteY24" fmla="*/ 429246 h 523875"/>
                  <a:gd name="connsiteX25" fmla="*/ 295755 w 495300"/>
                  <a:gd name="connsiteY25" fmla="*/ 448296 h 523875"/>
                  <a:gd name="connsiteX26" fmla="*/ 295755 w 495300"/>
                  <a:gd name="connsiteY26" fmla="*/ 505446 h 523875"/>
                  <a:gd name="connsiteX27" fmla="*/ 276705 w 495300"/>
                  <a:gd name="connsiteY27" fmla="*/ 524496 h 523875"/>
                  <a:gd name="connsiteX28" fmla="*/ 219555 w 495300"/>
                  <a:gd name="connsiteY28" fmla="*/ 524496 h 523875"/>
                  <a:gd name="connsiteX29" fmla="*/ 200505 w 495300"/>
                  <a:gd name="connsiteY29" fmla="*/ 505446 h 523875"/>
                  <a:gd name="connsiteX30" fmla="*/ 200505 w 495300"/>
                  <a:gd name="connsiteY30" fmla="*/ 448296 h 523875"/>
                  <a:gd name="connsiteX31" fmla="*/ 219555 w 495300"/>
                  <a:gd name="connsiteY31" fmla="*/ 429246 h 523875"/>
                  <a:gd name="connsiteX32" fmla="*/ 238605 w 495300"/>
                  <a:gd name="connsiteY32" fmla="*/ 429246 h 523875"/>
                  <a:gd name="connsiteX33" fmla="*/ 238605 w 495300"/>
                  <a:gd name="connsiteY33" fmla="*/ 305421 h 523875"/>
                  <a:gd name="connsiteX34" fmla="*/ 76680 w 495300"/>
                  <a:gd name="connsiteY34" fmla="*/ 305421 h 523875"/>
                  <a:gd name="connsiteX35" fmla="*/ 57630 w 495300"/>
                  <a:gd name="connsiteY35" fmla="*/ 323519 h 523875"/>
                  <a:gd name="connsiteX36" fmla="*/ 57630 w 495300"/>
                  <a:gd name="connsiteY36" fmla="*/ 324471 h 523875"/>
                  <a:gd name="connsiteX37" fmla="*/ 57630 w 495300"/>
                  <a:gd name="connsiteY37" fmla="*/ 429246 h 523875"/>
                  <a:gd name="connsiteX38" fmla="*/ 76680 w 495300"/>
                  <a:gd name="connsiteY38" fmla="*/ 429246 h 523875"/>
                  <a:gd name="connsiteX39" fmla="*/ 95730 w 495300"/>
                  <a:gd name="connsiteY39" fmla="*/ 448296 h 523875"/>
                  <a:gd name="connsiteX40" fmla="*/ 95730 w 495300"/>
                  <a:gd name="connsiteY40" fmla="*/ 505446 h 523875"/>
                  <a:gd name="connsiteX41" fmla="*/ 76680 w 495300"/>
                  <a:gd name="connsiteY41" fmla="*/ 524496 h 523875"/>
                  <a:gd name="connsiteX42" fmla="*/ 19530 w 495300"/>
                  <a:gd name="connsiteY42" fmla="*/ 524496 h 523875"/>
                  <a:gd name="connsiteX43" fmla="*/ 480 w 495300"/>
                  <a:gd name="connsiteY43" fmla="*/ 505446 h 523875"/>
                  <a:gd name="connsiteX44" fmla="*/ 480 w 495300"/>
                  <a:gd name="connsiteY44" fmla="*/ 448296 h 523875"/>
                  <a:gd name="connsiteX45" fmla="*/ 19530 w 495300"/>
                  <a:gd name="connsiteY45" fmla="*/ 429246 h 523875"/>
                  <a:gd name="connsiteX46" fmla="*/ 38580 w 495300"/>
                  <a:gd name="connsiteY46" fmla="*/ 429246 h 523875"/>
                  <a:gd name="connsiteX47" fmla="*/ 38580 w 495300"/>
                  <a:gd name="connsiteY47" fmla="*/ 324471 h 523875"/>
                  <a:gd name="connsiteX48" fmla="*/ 74775 w 495300"/>
                  <a:gd name="connsiteY48" fmla="*/ 286371 h 523875"/>
                  <a:gd name="connsiteX49" fmla="*/ 76680 w 495300"/>
                  <a:gd name="connsiteY49" fmla="*/ 286371 h 523875"/>
                  <a:gd name="connsiteX50" fmla="*/ 238605 w 495300"/>
                  <a:gd name="connsiteY50" fmla="*/ 286371 h 523875"/>
                  <a:gd name="connsiteX51" fmla="*/ 238605 w 495300"/>
                  <a:gd name="connsiteY51" fmla="*/ 162546 h 523875"/>
                  <a:gd name="connsiteX52" fmla="*/ 124305 w 495300"/>
                  <a:gd name="connsiteY52" fmla="*/ 162546 h 523875"/>
                  <a:gd name="connsiteX53" fmla="*/ 95730 w 495300"/>
                  <a:gd name="connsiteY53" fmla="*/ 133971 h 523875"/>
                  <a:gd name="connsiteX54" fmla="*/ 95730 w 495300"/>
                  <a:gd name="connsiteY54" fmla="*/ 29196 h 523875"/>
                  <a:gd name="connsiteX55" fmla="*/ 124305 w 495300"/>
                  <a:gd name="connsiteY55" fmla="*/ 621 h 523875"/>
                  <a:gd name="connsiteX56" fmla="*/ 371955 w 495300"/>
                  <a:gd name="connsiteY56" fmla="*/ 621 h 523875"/>
                  <a:gd name="connsiteX57" fmla="*/ 148118 w 495300"/>
                  <a:gd name="connsiteY57" fmla="*/ 95871 h 523875"/>
                  <a:gd name="connsiteX58" fmla="*/ 133830 w 495300"/>
                  <a:gd name="connsiteY58" fmla="*/ 110159 h 523875"/>
                  <a:gd name="connsiteX59" fmla="*/ 148118 w 495300"/>
                  <a:gd name="connsiteY59" fmla="*/ 124446 h 523875"/>
                  <a:gd name="connsiteX60" fmla="*/ 162405 w 495300"/>
                  <a:gd name="connsiteY60" fmla="*/ 110159 h 523875"/>
                  <a:gd name="connsiteX61" fmla="*/ 148118 w 495300"/>
                  <a:gd name="connsiteY61" fmla="*/ 9587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495300" h="523875">
                    <a:moveTo>
                      <a:pt x="371955" y="621"/>
                    </a:moveTo>
                    <a:cubicBezTo>
                      <a:pt x="388148" y="621"/>
                      <a:pt x="400530" y="13004"/>
                      <a:pt x="400530" y="29196"/>
                    </a:cubicBezTo>
                    <a:lnTo>
                      <a:pt x="400530" y="133971"/>
                    </a:lnTo>
                    <a:cubicBezTo>
                      <a:pt x="400530" y="150164"/>
                      <a:pt x="388148" y="162546"/>
                      <a:pt x="371955" y="162546"/>
                    </a:cubicBezTo>
                    <a:lnTo>
                      <a:pt x="257655" y="162546"/>
                    </a:lnTo>
                    <a:lnTo>
                      <a:pt x="257655" y="286371"/>
                    </a:lnTo>
                    <a:lnTo>
                      <a:pt x="419580" y="286371"/>
                    </a:lnTo>
                    <a:cubicBezTo>
                      <a:pt x="439583" y="286371"/>
                      <a:pt x="456727" y="302564"/>
                      <a:pt x="457680" y="322566"/>
                    </a:cubicBezTo>
                    <a:lnTo>
                      <a:pt x="457680" y="324471"/>
                    </a:lnTo>
                    <a:lnTo>
                      <a:pt x="457680" y="429246"/>
                    </a:lnTo>
                    <a:lnTo>
                      <a:pt x="476730" y="429246"/>
                    </a:lnTo>
                    <a:cubicBezTo>
                      <a:pt x="487208" y="429246"/>
                      <a:pt x="495780" y="437819"/>
                      <a:pt x="495780" y="448296"/>
                    </a:cubicBezTo>
                    <a:lnTo>
                      <a:pt x="495780" y="505446"/>
                    </a:lnTo>
                    <a:cubicBezTo>
                      <a:pt x="495780" y="515924"/>
                      <a:pt x="487208" y="524496"/>
                      <a:pt x="476730" y="524496"/>
                    </a:cubicBezTo>
                    <a:lnTo>
                      <a:pt x="419580" y="524496"/>
                    </a:lnTo>
                    <a:cubicBezTo>
                      <a:pt x="409102" y="524496"/>
                      <a:pt x="400530" y="515924"/>
                      <a:pt x="400530" y="505446"/>
                    </a:cubicBezTo>
                    <a:lnTo>
                      <a:pt x="400530" y="448296"/>
                    </a:lnTo>
                    <a:cubicBezTo>
                      <a:pt x="400530" y="437819"/>
                      <a:pt x="409102" y="429246"/>
                      <a:pt x="419580" y="429246"/>
                    </a:cubicBezTo>
                    <a:lnTo>
                      <a:pt x="438630" y="429246"/>
                    </a:lnTo>
                    <a:lnTo>
                      <a:pt x="438630" y="324471"/>
                    </a:lnTo>
                    <a:cubicBezTo>
                      <a:pt x="438630" y="313994"/>
                      <a:pt x="431010" y="306374"/>
                      <a:pt x="420533" y="305421"/>
                    </a:cubicBezTo>
                    <a:lnTo>
                      <a:pt x="419580" y="305421"/>
                    </a:lnTo>
                    <a:lnTo>
                      <a:pt x="257655" y="305421"/>
                    </a:lnTo>
                    <a:lnTo>
                      <a:pt x="257655" y="429246"/>
                    </a:lnTo>
                    <a:lnTo>
                      <a:pt x="276705" y="429246"/>
                    </a:lnTo>
                    <a:cubicBezTo>
                      <a:pt x="287183" y="429246"/>
                      <a:pt x="295755" y="437819"/>
                      <a:pt x="295755" y="448296"/>
                    </a:cubicBezTo>
                    <a:lnTo>
                      <a:pt x="295755" y="505446"/>
                    </a:lnTo>
                    <a:cubicBezTo>
                      <a:pt x="295755" y="515924"/>
                      <a:pt x="287183" y="524496"/>
                      <a:pt x="276705" y="524496"/>
                    </a:cubicBezTo>
                    <a:lnTo>
                      <a:pt x="219555" y="524496"/>
                    </a:lnTo>
                    <a:cubicBezTo>
                      <a:pt x="209077" y="524496"/>
                      <a:pt x="200505" y="515924"/>
                      <a:pt x="200505" y="505446"/>
                    </a:cubicBezTo>
                    <a:lnTo>
                      <a:pt x="200505" y="448296"/>
                    </a:lnTo>
                    <a:cubicBezTo>
                      <a:pt x="200505" y="437819"/>
                      <a:pt x="209077" y="429246"/>
                      <a:pt x="219555" y="429246"/>
                    </a:cubicBezTo>
                    <a:lnTo>
                      <a:pt x="238605" y="429246"/>
                    </a:lnTo>
                    <a:lnTo>
                      <a:pt x="238605" y="305421"/>
                    </a:lnTo>
                    <a:lnTo>
                      <a:pt x="76680" y="305421"/>
                    </a:lnTo>
                    <a:cubicBezTo>
                      <a:pt x="66202" y="305421"/>
                      <a:pt x="58583" y="313041"/>
                      <a:pt x="57630" y="323519"/>
                    </a:cubicBezTo>
                    <a:lnTo>
                      <a:pt x="57630" y="324471"/>
                    </a:lnTo>
                    <a:lnTo>
                      <a:pt x="57630" y="429246"/>
                    </a:lnTo>
                    <a:lnTo>
                      <a:pt x="76680" y="429246"/>
                    </a:lnTo>
                    <a:cubicBezTo>
                      <a:pt x="87158" y="429246"/>
                      <a:pt x="95730" y="437819"/>
                      <a:pt x="95730" y="448296"/>
                    </a:cubicBezTo>
                    <a:lnTo>
                      <a:pt x="95730" y="505446"/>
                    </a:lnTo>
                    <a:cubicBezTo>
                      <a:pt x="95730" y="515924"/>
                      <a:pt x="87158" y="524496"/>
                      <a:pt x="76680" y="524496"/>
                    </a:cubicBezTo>
                    <a:lnTo>
                      <a:pt x="19530" y="524496"/>
                    </a:lnTo>
                    <a:cubicBezTo>
                      <a:pt x="9052" y="524496"/>
                      <a:pt x="480" y="515924"/>
                      <a:pt x="480" y="505446"/>
                    </a:cubicBezTo>
                    <a:lnTo>
                      <a:pt x="480" y="448296"/>
                    </a:lnTo>
                    <a:cubicBezTo>
                      <a:pt x="480" y="437819"/>
                      <a:pt x="9052" y="429246"/>
                      <a:pt x="19530" y="429246"/>
                    </a:cubicBezTo>
                    <a:lnTo>
                      <a:pt x="38580" y="429246"/>
                    </a:lnTo>
                    <a:lnTo>
                      <a:pt x="38580" y="324471"/>
                    </a:lnTo>
                    <a:cubicBezTo>
                      <a:pt x="38580" y="304469"/>
                      <a:pt x="54773" y="287324"/>
                      <a:pt x="74775" y="286371"/>
                    </a:cubicBezTo>
                    <a:lnTo>
                      <a:pt x="76680" y="286371"/>
                    </a:lnTo>
                    <a:lnTo>
                      <a:pt x="238605" y="286371"/>
                    </a:lnTo>
                    <a:lnTo>
                      <a:pt x="238605" y="162546"/>
                    </a:lnTo>
                    <a:lnTo>
                      <a:pt x="124305" y="162546"/>
                    </a:lnTo>
                    <a:cubicBezTo>
                      <a:pt x="108112" y="162546"/>
                      <a:pt x="95730" y="150164"/>
                      <a:pt x="95730" y="133971"/>
                    </a:cubicBezTo>
                    <a:lnTo>
                      <a:pt x="95730" y="29196"/>
                    </a:lnTo>
                    <a:cubicBezTo>
                      <a:pt x="95730" y="13004"/>
                      <a:pt x="108112" y="621"/>
                      <a:pt x="124305" y="621"/>
                    </a:cubicBezTo>
                    <a:lnTo>
                      <a:pt x="371955" y="621"/>
                    </a:lnTo>
                    <a:close/>
                    <a:moveTo>
                      <a:pt x="148118" y="95871"/>
                    </a:moveTo>
                    <a:cubicBezTo>
                      <a:pt x="140498" y="95871"/>
                      <a:pt x="133830" y="102539"/>
                      <a:pt x="133830" y="110159"/>
                    </a:cubicBezTo>
                    <a:cubicBezTo>
                      <a:pt x="133830" y="117779"/>
                      <a:pt x="140498" y="124446"/>
                      <a:pt x="148118" y="124446"/>
                    </a:cubicBezTo>
                    <a:cubicBezTo>
                      <a:pt x="155737" y="124446"/>
                      <a:pt x="162405" y="117779"/>
                      <a:pt x="162405" y="110159"/>
                    </a:cubicBezTo>
                    <a:cubicBezTo>
                      <a:pt x="162405" y="102539"/>
                      <a:pt x="155737" y="95871"/>
                      <a:pt x="148118" y="95871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</p:grpSp>
        <p:grpSp>
          <p:nvGrpSpPr>
            <p:cNvPr id="410" name="组合 409"/>
            <p:cNvGrpSpPr/>
            <p:nvPr/>
          </p:nvGrpSpPr>
          <p:grpSpPr>
            <a:xfrm>
              <a:off x="1238919" y="4166123"/>
              <a:ext cx="3695704" cy="2112814"/>
              <a:chOff x="2501900" y="4001309"/>
              <a:chExt cx="2746794" cy="1570325"/>
            </a:xfrm>
          </p:grpSpPr>
          <p:sp>
            <p:nvSpPr>
              <p:cNvPr id="411" name="矩形 410" descr="{&quot;isTemplate&quot;:true,&quot;type&quot;:&quot;title&quot;,&quot;canOmit&quot;:false,&quot;range&quot;:0}"/>
              <p:cNvSpPr/>
              <p:nvPr/>
            </p:nvSpPr>
            <p:spPr>
              <a:xfrm>
                <a:off x="2501900" y="4001309"/>
                <a:ext cx="2743200" cy="406952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zh-CN" sz="1600" b="1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+mn-cs"/>
                    <a:sym typeface="思源宋体 CN"/>
                  </a:rPr>
                  <a:t>界面优化</a:t>
                </a:r>
                <a:endParaRPr lang="en-US" sz="16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412" name="文本框 411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2501900" y="4408261"/>
                <a:ext cx="2746794" cy="116337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zh-CN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对教师端界面进行性能优化，提高页面加载速度和响应速度，提升用户体验。</a:t>
                </a:r>
                <a:endParaRPr/>
              </a:p>
            </p:txBody>
          </p:sp>
          <p:sp>
            <p:nvSpPr>
              <p:cNvPr id="413" name="任意多边形: 形状 412"/>
              <p:cNvSpPr/>
              <p:nvPr/>
            </p:nvSpPr>
            <p:spPr>
              <a:xfrm>
                <a:off x="2667358" y="4117981"/>
                <a:ext cx="231478" cy="173608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133 w 533400"/>
                  <a:gd name="connsiteY9" fmla="*/ 198741 h 400050"/>
                  <a:gd name="connsiteX10" fmla="*/ 351128 w 533400"/>
                  <a:gd name="connsiteY10" fmla="*/ 204456 h 400050"/>
                  <a:gd name="connsiteX11" fmla="*/ 351128 w 533400"/>
                  <a:gd name="connsiteY11" fmla="*/ 204456 h 400050"/>
                  <a:gd name="connsiteX12" fmla="*/ 267308 w 533400"/>
                  <a:gd name="connsiteY12" fmla="*/ 315899 h 400050"/>
                  <a:gd name="connsiteX13" fmla="*/ 264451 w 533400"/>
                  <a:gd name="connsiteY13" fmla="*/ 318756 h 400050"/>
                  <a:gd name="connsiteX14" fmla="*/ 224446 w 533400"/>
                  <a:gd name="connsiteY14" fmla="*/ 318756 h 400050"/>
                  <a:gd name="connsiteX15" fmla="*/ 224446 w 533400"/>
                  <a:gd name="connsiteY15" fmla="*/ 318756 h 400050"/>
                  <a:gd name="connsiteX16" fmla="*/ 162533 w 533400"/>
                  <a:gd name="connsiteY16" fmla="*/ 257796 h 400050"/>
                  <a:gd name="connsiteX17" fmla="*/ 160628 w 533400"/>
                  <a:gd name="connsiteY17" fmla="*/ 255891 h 400050"/>
                  <a:gd name="connsiteX18" fmla="*/ 120623 w 533400"/>
                  <a:gd name="connsiteY18" fmla="*/ 259701 h 400050"/>
                  <a:gd name="connsiteX19" fmla="*/ 120623 w 533400"/>
                  <a:gd name="connsiteY19" fmla="*/ 259701 h 400050"/>
                  <a:gd name="connsiteX20" fmla="*/ 32993 w 533400"/>
                  <a:gd name="connsiteY20" fmla="*/ 366381 h 400050"/>
                  <a:gd name="connsiteX21" fmla="*/ 31088 w 533400"/>
                  <a:gd name="connsiteY21" fmla="*/ 372096 h 400050"/>
                  <a:gd name="connsiteX22" fmla="*/ 40613 w 533400"/>
                  <a:gd name="connsiteY22" fmla="*/ 381621 h 400050"/>
                  <a:gd name="connsiteX23" fmla="*/ 40613 w 533400"/>
                  <a:gd name="connsiteY23" fmla="*/ 381621 h 400050"/>
                  <a:gd name="connsiteX24" fmla="*/ 497813 w 533400"/>
                  <a:gd name="connsiteY24" fmla="*/ 381621 h 400050"/>
                  <a:gd name="connsiteX25" fmla="*/ 503528 w 533400"/>
                  <a:gd name="connsiteY25" fmla="*/ 379716 h 400050"/>
                  <a:gd name="connsiteX26" fmla="*/ 506386 w 533400"/>
                  <a:gd name="connsiteY26" fmla="*/ 366381 h 400050"/>
                  <a:gd name="connsiteX27" fmla="*/ 506386 w 533400"/>
                  <a:gd name="connsiteY27" fmla="*/ 366381 h 400050"/>
                  <a:gd name="connsiteX28" fmla="*/ 398753 w 533400"/>
                  <a:gd name="connsiteY28" fmla="*/ 205409 h 400050"/>
                  <a:gd name="connsiteX29" fmla="*/ 391133 w 533400"/>
                  <a:gd name="connsiteY29" fmla="*/ 198741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626" y="621"/>
                      <a:pt x="534008" y="13004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8289"/>
                      <a:pt x="521626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2990" y="400671"/>
                      <a:pt x="608" y="388289"/>
                      <a:pt x="608" y="372096"/>
                    </a:cubicBezTo>
                    <a:lnTo>
                      <a:pt x="608" y="29196"/>
                    </a:lnTo>
                    <a:cubicBezTo>
                      <a:pt x="608" y="13004"/>
                      <a:pt x="12990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133" y="198741"/>
                    </a:moveTo>
                    <a:cubicBezTo>
                      <a:pt x="378751" y="189216"/>
                      <a:pt x="360653" y="192074"/>
                      <a:pt x="351128" y="204456"/>
                    </a:cubicBezTo>
                    <a:lnTo>
                      <a:pt x="351128" y="204456"/>
                    </a:lnTo>
                    <a:lnTo>
                      <a:pt x="267308" y="315899"/>
                    </a:lnTo>
                    <a:cubicBezTo>
                      <a:pt x="266355" y="316851"/>
                      <a:pt x="265403" y="317804"/>
                      <a:pt x="264451" y="318756"/>
                    </a:cubicBezTo>
                    <a:cubicBezTo>
                      <a:pt x="253021" y="330186"/>
                      <a:pt x="234923" y="330186"/>
                      <a:pt x="224446" y="318756"/>
                    </a:cubicBezTo>
                    <a:lnTo>
                      <a:pt x="224446" y="318756"/>
                    </a:lnTo>
                    <a:lnTo>
                      <a:pt x="162533" y="257796"/>
                    </a:lnTo>
                    <a:cubicBezTo>
                      <a:pt x="161580" y="256844"/>
                      <a:pt x="161580" y="256844"/>
                      <a:pt x="160628" y="255891"/>
                    </a:cubicBezTo>
                    <a:cubicBezTo>
                      <a:pt x="148246" y="245414"/>
                      <a:pt x="130148" y="247319"/>
                      <a:pt x="120623" y="259701"/>
                    </a:cubicBezTo>
                    <a:lnTo>
                      <a:pt x="120623" y="259701"/>
                    </a:lnTo>
                    <a:lnTo>
                      <a:pt x="32993" y="366381"/>
                    </a:lnTo>
                    <a:cubicBezTo>
                      <a:pt x="32040" y="368286"/>
                      <a:pt x="31088" y="370191"/>
                      <a:pt x="31088" y="372096"/>
                    </a:cubicBezTo>
                    <a:cubicBezTo>
                      <a:pt x="31088" y="377811"/>
                      <a:pt x="34898" y="381621"/>
                      <a:pt x="40613" y="381621"/>
                    </a:cubicBezTo>
                    <a:lnTo>
                      <a:pt x="40613" y="381621"/>
                    </a:lnTo>
                    <a:lnTo>
                      <a:pt x="497813" y="381621"/>
                    </a:lnTo>
                    <a:cubicBezTo>
                      <a:pt x="499718" y="381621"/>
                      <a:pt x="501623" y="380669"/>
                      <a:pt x="503528" y="379716"/>
                    </a:cubicBezTo>
                    <a:cubicBezTo>
                      <a:pt x="508290" y="376859"/>
                      <a:pt x="509243" y="371144"/>
                      <a:pt x="506386" y="366381"/>
                    </a:cubicBezTo>
                    <a:lnTo>
                      <a:pt x="506386" y="366381"/>
                    </a:lnTo>
                    <a:lnTo>
                      <a:pt x="398753" y="205409"/>
                    </a:lnTo>
                    <a:cubicBezTo>
                      <a:pt x="395896" y="202551"/>
                      <a:pt x="393990" y="200646"/>
                      <a:pt x="391133" y="198741"/>
                    </a:cubicBezTo>
                    <a:close/>
                    <a:moveTo>
                      <a:pt x="95858" y="57771"/>
                    </a:moveTo>
                    <a:cubicBezTo>
                      <a:pt x="74903" y="57771"/>
                      <a:pt x="57758" y="74916"/>
                      <a:pt x="57758" y="95871"/>
                    </a:cubicBezTo>
                    <a:cubicBezTo>
                      <a:pt x="57758" y="116826"/>
                      <a:pt x="74903" y="133971"/>
                      <a:pt x="95858" y="133971"/>
                    </a:cubicBezTo>
                    <a:cubicBezTo>
                      <a:pt x="116813" y="133971"/>
                      <a:pt x="133958" y="116826"/>
                      <a:pt x="133958" y="95871"/>
                    </a:cubicBezTo>
                    <a:cubicBezTo>
                      <a:pt x="133958" y="74916"/>
                      <a:pt x="116813" y="57771"/>
                      <a:pt x="95858" y="57771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</p:grpSp>
        <p:grpSp>
          <p:nvGrpSpPr>
            <p:cNvPr id="414" name="组合 413"/>
            <p:cNvGrpSpPr/>
            <p:nvPr/>
          </p:nvGrpSpPr>
          <p:grpSpPr>
            <a:xfrm>
              <a:off x="7262210" y="4166125"/>
              <a:ext cx="3695704" cy="2112811"/>
              <a:chOff x="6978647" y="4001309"/>
              <a:chExt cx="2746794" cy="1570323"/>
            </a:xfrm>
          </p:grpSpPr>
          <p:sp>
            <p:nvSpPr>
              <p:cNvPr id="415" name="矩形 414" descr="{&quot;isTemplate&quot;:true,&quot;type&quot;:&quot;title&quot;,&quot;canOmit&quot;:false,&quot;range&quot;:0}"/>
              <p:cNvSpPr/>
              <p:nvPr/>
            </p:nvSpPr>
            <p:spPr>
              <a:xfrm>
                <a:off x="6978650" y="4001309"/>
                <a:ext cx="2743200" cy="40695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zh-CN" sz="1600" b="1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+mn-cs"/>
                    <a:sym typeface="思源宋体 CN"/>
                  </a:rPr>
                  <a:t>界面安全性</a:t>
                </a:r>
                <a:endParaRPr lang="en-US" sz="1600" b="1">
                  <a:solidFill>
                    <a:srgbClr val="FFFFFF">
                      <a:alpha val="100000"/>
                    </a:srgb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416" name="文本框 415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6978647" y="4408260"/>
                <a:ext cx="2746794" cy="116337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zh-CN" sz="12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教师端采用多种安全措施，确保用户数据的安全性和隐私保护。</a:t>
                </a:r>
                <a:endParaRPr/>
              </a:p>
            </p:txBody>
          </p:sp>
          <p:sp>
            <p:nvSpPr>
              <p:cNvPr id="417" name="任意多边形: 形状 416"/>
              <p:cNvSpPr/>
              <p:nvPr/>
            </p:nvSpPr>
            <p:spPr>
              <a:xfrm>
                <a:off x="7161552" y="4091320"/>
                <a:ext cx="211547" cy="226930"/>
              </a:xfrm>
              <a:custGeom>
                <a:avLst/>
                <a:gdLst>
                  <a:gd name="connsiteX0" fmla="*/ 8356 w 487477"/>
                  <a:gd name="connsiteY0" fmla="*/ 512114 h 522922"/>
                  <a:gd name="connsiteX1" fmla="*/ 8356 w 487477"/>
                  <a:gd name="connsiteY1" fmla="*/ 512114 h 522922"/>
                  <a:gd name="connsiteX2" fmla="*/ 8356 w 487477"/>
                  <a:gd name="connsiteY2" fmla="*/ 512114 h 522922"/>
                  <a:gd name="connsiteX3" fmla="*/ 7404 w 487477"/>
                  <a:gd name="connsiteY3" fmla="*/ 511161 h 522922"/>
                  <a:gd name="connsiteX4" fmla="*/ 5499 w 487477"/>
                  <a:gd name="connsiteY4" fmla="*/ 508303 h 522922"/>
                  <a:gd name="connsiteX5" fmla="*/ 5499 w 487477"/>
                  <a:gd name="connsiteY5" fmla="*/ 508303 h 522922"/>
                  <a:gd name="connsiteX6" fmla="*/ 5499 w 487477"/>
                  <a:gd name="connsiteY6" fmla="*/ 507351 h 522922"/>
                  <a:gd name="connsiteX7" fmla="*/ 4546 w 487477"/>
                  <a:gd name="connsiteY7" fmla="*/ 505446 h 522922"/>
                  <a:gd name="connsiteX8" fmla="*/ 3593 w 487477"/>
                  <a:gd name="connsiteY8" fmla="*/ 503541 h 522922"/>
                  <a:gd name="connsiteX9" fmla="*/ 3593 w 487477"/>
                  <a:gd name="connsiteY9" fmla="*/ 503541 h 522922"/>
                  <a:gd name="connsiteX10" fmla="*/ 3593 w 487477"/>
                  <a:gd name="connsiteY10" fmla="*/ 503541 h 522922"/>
                  <a:gd name="connsiteX11" fmla="*/ 3593 w 487477"/>
                  <a:gd name="connsiteY11" fmla="*/ 503541 h 522922"/>
                  <a:gd name="connsiteX12" fmla="*/ 2641 w 487477"/>
                  <a:gd name="connsiteY12" fmla="*/ 501636 h 522922"/>
                  <a:gd name="connsiteX13" fmla="*/ 2641 w 487477"/>
                  <a:gd name="connsiteY13" fmla="*/ 500684 h 522922"/>
                  <a:gd name="connsiteX14" fmla="*/ 1689 w 487477"/>
                  <a:gd name="connsiteY14" fmla="*/ 498778 h 522922"/>
                  <a:gd name="connsiteX15" fmla="*/ 736 w 487477"/>
                  <a:gd name="connsiteY15" fmla="*/ 494968 h 522922"/>
                  <a:gd name="connsiteX16" fmla="*/ 736 w 487477"/>
                  <a:gd name="connsiteY16" fmla="*/ 492111 h 522922"/>
                  <a:gd name="connsiteX17" fmla="*/ 736 w 487477"/>
                  <a:gd name="connsiteY17" fmla="*/ 485443 h 522922"/>
                  <a:gd name="connsiteX18" fmla="*/ 5499 w 487477"/>
                  <a:gd name="connsiteY18" fmla="*/ 467346 h 522922"/>
                  <a:gd name="connsiteX19" fmla="*/ 155041 w 487477"/>
                  <a:gd name="connsiteY19" fmla="*/ 151116 h 522922"/>
                  <a:gd name="connsiteX20" fmla="*/ 158851 w 487477"/>
                  <a:gd name="connsiteY20" fmla="*/ 134924 h 522922"/>
                  <a:gd name="connsiteX21" fmla="*/ 158851 w 487477"/>
                  <a:gd name="connsiteY21" fmla="*/ 19671 h 522922"/>
                  <a:gd name="connsiteX22" fmla="*/ 120751 w 487477"/>
                  <a:gd name="connsiteY22" fmla="*/ 19671 h 522922"/>
                  <a:gd name="connsiteX23" fmla="*/ 120751 w 487477"/>
                  <a:gd name="connsiteY23" fmla="*/ 621 h 522922"/>
                  <a:gd name="connsiteX24" fmla="*/ 368401 w 487477"/>
                  <a:gd name="connsiteY24" fmla="*/ 621 h 522922"/>
                  <a:gd name="connsiteX25" fmla="*/ 368401 w 487477"/>
                  <a:gd name="connsiteY25" fmla="*/ 19671 h 522922"/>
                  <a:gd name="connsiteX26" fmla="*/ 330301 w 487477"/>
                  <a:gd name="connsiteY26" fmla="*/ 19671 h 522922"/>
                  <a:gd name="connsiteX27" fmla="*/ 330301 w 487477"/>
                  <a:gd name="connsiteY27" fmla="*/ 134924 h 522922"/>
                  <a:gd name="connsiteX28" fmla="*/ 334111 w 487477"/>
                  <a:gd name="connsiteY28" fmla="*/ 151116 h 522922"/>
                  <a:gd name="connsiteX29" fmla="*/ 483654 w 487477"/>
                  <a:gd name="connsiteY29" fmla="*/ 467346 h 522922"/>
                  <a:gd name="connsiteX30" fmla="*/ 485558 w 487477"/>
                  <a:gd name="connsiteY30" fmla="*/ 504493 h 522922"/>
                  <a:gd name="connsiteX31" fmla="*/ 485558 w 487477"/>
                  <a:gd name="connsiteY31" fmla="*/ 504493 h 522922"/>
                  <a:gd name="connsiteX32" fmla="*/ 484606 w 487477"/>
                  <a:gd name="connsiteY32" fmla="*/ 506399 h 522922"/>
                  <a:gd name="connsiteX33" fmla="*/ 459841 w 487477"/>
                  <a:gd name="connsiteY33" fmla="*/ 523543 h 522922"/>
                  <a:gd name="connsiteX34" fmla="*/ 457936 w 487477"/>
                  <a:gd name="connsiteY34" fmla="*/ 523543 h 522922"/>
                  <a:gd name="connsiteX35" fmla="*/ 32168 w 487477"/>
                  <a:gd name="connsiteY35" fmla="*/ 523543 h 522922"/>
                  <a:gd name="connsiteX36" fmla="*/ 30264 w 487477"/>
                  <a:gd name="connsiteY36" fmla="*/ 523543 h 522922"/>
                  <a:gd name="connsiteX37" fmla="*/ 27406 w 487477"/>
                  <a:gd name="connsiteY37" fmla="*/ 523543 h 522922"/>
                  <a:gd name="connsiteX38" fmla="*/ 23596 w 487477"/>
                  <a:gd name="connsiteY38" fmla="*/ 522591 h 522922"/>
                  <a:gd name="connsiteX39" fmla="*/ 23596 w 487477"/>
                  <a:gd name="connsiteY39" fmla="*/ 522591 h 522922"/>
                  <a:gd name="connsiteX40" fmla="*/ 17881 w 487477"/>
                  <a:gd name="connsiteY40" fmla="*/ 520686 h 522922"/>
                  <a:gd name="connsiteX41" fmla="*/ 15976 w 487477"/>
                  <a:gd name="connsiteY41" fmla="*/ 519734 h 522922"/>
                  <a:gd name="connsiteX42" fmla="*/ 15024 w 487477"/>
                  <a:gd name="connsiteY42" fmla="*/ 518781 h 522922"/>
                  <a:gd name="connsiteX43" fmla="*/ 10261 w 487477"/>
                  <a:gd name="connsiteY43" fmla="*/ 514971 h 522922"/>
                  <a:gd name="connsiteX44" fmla="*/ 8356 w 487477"/>
                  <a:gd name="connsiteY44" fmla="*/ 512114 h 522922"/>
                  <a:gd name="connsiteX45" fmla="*/ 8356 w 487477"/>
                  <a:gd name="connsiteY45" fmla="*/ 512114 h 522922"/>
                  <a:gd name="connsiteX46" fmla="*/ 255054 w 487477"/>
                  <a:gd name="connsiteY46" fmla="*/ 402576 h 522922"/>
                  <a:gd name="connsiteX47" fmla="*/ 252196 w 487477"/>
                  <a:gd name="connsiteY47" fmla="*/ 404481 h 522922"/>
                  <a:gd name="connsiteX48" fmla="*/ 246481 w 487477"/>
                  <a:gd name="connsiteY48" fmla="*/ 408291 h 522922"/>
                  <a:gd name="connsiteX49" fmla="*/ 55029 w 487477"/>
                  <a:gd name="connsiteY49" fmla="*/ 414959 h 522922"/>
                  <a:gd name="connsiteX50" fmla="*/ 51218 w 487477"/>
                  <a:gd name="connsiteY50" fmla="*/ 413053 h 522922"/>
                  <a:gd name="connsiteX51" fmla="*/ 22643 w 487477"/>
                  <a:gd name="connsiteY51" fmla="*/ 474014 h 522922"/>
                  <a:gd name="connsiteX52" fmla="*/ 21691 w 487477"/>
                  <a:gd name="connsiteY52" fmla="*/ 475918 h 522922"/>
                  <a:gd name="connsiteX53" fmla="*/ 21691 w 487477"/>
                  <a:gd name="connsiteY53" fmla="*/ 495921 h 522922"/>
                  <a:gd name="connsiteX54" fmla="*/ 29311 w 487477"/>
                  <a:gd name="connsiteY54" fmla="*/ 502589 h 522922"/>
                  <a:gd name="connsiteX55" fmla="*/ 30264 w 487477"/>
                  <a:gd name="connsiteY55" fmla="*/ 502589 h 522922"/>
                  <a:gd name="connsiteX56" fmla="*/ 31216 w 487477"/>
                  <a:gd name="connsiteY56" fmla="*/ 502589 h 522922"/>
                  <a:gd name="connsiteX57" fmla="*/ 456983 w 487477"/>
                  <a:gd name="connsiteY57" fmla="*/ 502589 h 522922"/>
                  <a:gd name="connsiteX58" fmla="*/ 457936 w 487477"/>
                  <a:gd name="connsiteY58" fmla="*/ 502589 h 522922"/>
                  <a:gd name="connsiteX59" fmla="*/ 466508 w 487477"/>
                  <a:gd name="connsiteY59" fmla="*/ 495921 h 522922"/>
                  <a:gd name="connsiteX60" fmla="*/ 467461 w 487477"/>
                  <a:gd name="connsiteY60" fmla="*/ 477824 h 522922"/>
                  <a:gd name="connsiteX61" fmla="*/ 466508 w 487477"/>
                  <a:gd name="connsiteY61" fmla="*/ 475918 h 522922"/>
                  <a:gd name="connsiteX62" fmla="*/ 465556 w 487477"/>
                  <a:gd name="connsiteY62" fmla="*/ 474014 h 522922"/>
                  <a:gd name="connsiteX63" fmla="*/ 423646 w 487477"/>
                  <a:gd name="connsiteY63" fmla="*/ 385431 h 522922"/>
                  <a:gd name="connsiteX64" fmla="*/ 255054 w 487477"/>
                  <a:gd name="connsiteY64" fmla="*/ 402576 h 522922"/>
                  <a:gd name="connsiteX65" fmla="*/ 305536 w 487477"/>
                  <a:gd name="connsiteY65" fmla="*/ 255891 h 522922"/>
                  <a:gd name="connsiteX66" fmla="*/ 272199 w 487477"/>
                  <a:gd name="connsiteY66" fmla="*/ 289228 h 522922"/>
                  <a:gd name="connsiteX67" fmla="*/ 305536 w 487477"/>
                  <a:gd name="connsiteY67" fmla="*/ 322566 h 522922"/>
                  <a:gd name="connsiteX68" fmla="*/ 338874 w 487477"/>
                  <a:gd name="connsiteY68" fmla="*/ 289228 h 522922"/>
                  <a:gd name="connsiteX69" fmla="*/ 305536 w 487477"/>
                  <a:gd name="connsiteY69" fmla="*/ 255891 h 522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87477" h="522922">
                    <a:moveTo>
                      <a:pt x="8356" y="512114"/>
                    </a:moveTo>
                    <a:lnTo>
                      <a:pt x="8356" y="512114"/>
                    </a:lnTo>
                    <a:lnTo>
                      <a:pt x="8356" y="512114"/>
                    </a:lnTo>
                    <a:lnTo>
                      <a:pt x="7404" y="511161"/>
                    </a:lnTo>
                    <a:cubicBezTo>
                      <a:pt x="6451" y="510209"/>
                      <a:pt x="6451" y="509256"/>
                      <a:pt x="5499" y="508303"/>
                    </a:cubicBezTo>
                    <a:lnTo>
                      <a:pt x="5499" y="508303"/>
                    </a:lnTo>
                    <a:lnTo>
                      <a:pt x="5499" y="507351"/>
                    </a:lnTo>
                    <a:lnTo>
                      <a:pt x="4546" y="505446"/>
                    </a:lnTo>
                    <a:lnTo>
                      <a:pt x="3593" y="503541"/>
                    </a:lnTo>
                    <a:lnTo>
                      <a:pt x="3593" y="503541"/>
                    </a:lnTo>
                    <a:lnTo>
                      <a:pt x="3593" y="503541"/>
                    </a:lnTo>
                    <a:lnTo>
                      <a:pt x="3593" y="503541"/>
                    </a:lnTo>
                    <a:lnTo>
                      <a:pt x="2641" y="501636"/>
                    </a:lnTo>
                    <a:cubicBezTo>
                      <a:pt x="2641" y="501636"/>
                      <a:pt x="2641" y="500684"/>
                      <a:pt x="2641" y="500684"/>
                    </a:cubicBezTo>
                    <a:cubicBezTo>
                      <a:pt x="2641" y="499731"/>
                      <a:pt x="2641" y="499731"/>
                      <a:pt x="1689" y="498778"/>
                    </a:cubicBezTo>
                    <a:cubicBezTo>
                      <a:pt x="1689" y="497826"/>
                      <a:pt x="736" y="495921"/>
                      <a:pt x="736" y="494968"/>
                    </a:cubicBezTo>
                    <a:lnTo>
                      <a:pt x="736" y="492111"/>
                    </a:lnTo>
                    <a:cubicBezTo>
                      <a:pt x="736" y="490206"/>
                      <a:pt x="736" y="487349"/>
                      <a:pt x="736" y="485443"/>
                    </a:cubicBezTo>
                    <a:cubicBezTo>
                      <a:pt x="736" y="478776"/>
                      <a:pt x="2641" y="473061"/>
                      <a:pt x="5499" y="467346"/>
                    </a:cubicBezTo>
                    <a:lnTo>
                      <a:pt x="155041" y="151116"/>
                    </a:lnTo>
                    <a:cubicBezTo>
                      <a:pt x="157899" y="146353"/>
                      <a:pt x="158851" y="140639"/>
                      <a:pt x="158851" y="134924"/>
                    </a:cubicBezTo>
                    <a:lnTo>
                      <a:pt x="158851" y="19671"/>
                    </a:lnTo>
                    <a:lnTo>
                      <a:pt x="120751" y="19671"/>
                    </a:lnTo>
                    <a:lnTo>
                      <a:pt x="120751" y="621"/>
                    </a:lnTo>
                    <a:lnTo>
                      <a:pt x="368401" y="621"/>
                    </a:lnTo>
                    <a:lnTo>
                      <a:pt x="368401" y="19671"/>
                    </a:lnTo>
                    <a:lnTo>
                      <a:pt x="330301" y="19671"/>
                    </a:lnTo>
                    <a:lnTo>
                      <a:pt x="330301" y="134924"/>
                    </a:lnTo>
                    <a:cubicBezTo>
                      <a:pt x="330301" y="140639"/>
                      <a:pt x="331254" y="146353"/>
                      <a:pt x="334111" y="151116"/>
                    </a:cubicBezTo>
                    <a:lnTo>
                      <a:pt x="483654" y="467346"/>
                    </a:lnTo>
                    <a:cubicBezTo>
                      <a:pt x="489368" y="478776"/>
                      <a:pt x="489368" y="492111"/>
                      <a:pt x="485558" y="504493"/>
                    </a:cubicBezTo>
                    <a:lnTo>
                      <a:pt x="485558" y="504493"/>
                    </a:lnTo>
                    <a:lnTo>
                      <a:pt x="484606" y="506399"/>
                    </a:lnTo>
                    <a:cubicBezTo>
                      <a:pt x="479843" y="515924"/>
                      <a:pt x="470318" y="522591"/>
                      <a:pt x="459841" y="523543"/>
                    </a:cubicBezTo>
                    <a:lnTo>
                      <a:pt x="457936" y="523543"/>
                    </a:lnTo>
                    <a:lnTo>
                      <a:pt x="32168" y="523543"/>
                    </a:lnTo>
                    <a:lnTo>
                      <a:pt x="30264" y="523543"/>
                    </a:lnTo>
                    <a:cubicBezTo>
                      <a:pt x="29311" y="523543"/>
                      <a:pt x="28358" y="523543"/>
                      <a:pt x="27406" y="523543"/>
                    </a:cubicBezTo>
                    <a:cubicBezTo>
                      <a:pt x="26454" y="523543"/>
                      <a:pt x="24549" y="523543"/>
                      <a:pt x="23596" y="522591"/>
                    </a:cubicBezTo>
                    <a:lnTo>
                      <a:pt x="23596" y="522591"/>
                    </a:lnTo>
                    <a:cubicBezTo>
                      <a:pt x="21691" y="521639"/>
                      <a:pt x="19786" y="521639"/>
                      <a:pt x="17881" y="520686"/>
                    </a:cubicBezTo>
                    <a:lnTo>
                      <a:pt x="15976" y="519734"/>
                    </a:lnTo>
                    <a:cubicBezTo>
                      <a:pt x="15976" y="519734"/>
                      <a:pt x="15024" y="519734"/>
                      <a:pt x="15024" y="518781"/>
                    </a:cubicBezTo>
                    <a:cubicBezTo>
                      <a:pt x="13118" y="517828"/>
                      <a:pt x="11214" y="515924"/>
                      <a:pt x="10261" y="514971"/>
                    </a:cubicBezTo>
                    <a:lnTo>
                      <a:pt x="8356" y="512114"/>
                    </a:lnTo>
                    <a:lnTo>
                      <a:pt x="8356" y="512114"/>
                    </a:lnTo>
                    <a:close/>
                    <a:moveTo>
                      <a:pt x="255054" y="402576"/>
                    </a:moveTo>
                    <a:lnTo>
                      <a:pt x="252196" y="404481"/>
                    </a:lnTo>
                    <a:lnTo>
                      <a:pt x="246481" y="408291"/>
                    </a:lnTo>
                    <a:cubicBezTo>
                      <a:pt x="198856" y="439724"/>
                      <a:pt x="119799" y="440676"/>
                      <a:pt x="55029" y="414959"/>
                    </a:cubicBezTo>
                    <a:lnTo>
                      <a:pt x="51218" y="413053"/>
                    </a:lnTo>
                    <a:lnTo>
                      <a:pt x="22643" y="474014"/>
                    </a:lnTo>
                    <a:lnTo>
                      <a:pt x="21691" y="475918"/>
                    </a:lnTo>
                    <a:cubicBezTo>
                      <a:pt x="18833" y="482586"/>
                      <a:pt x="18833" y="490206"/>
                      <a:pt x="21691" y="495921"/>
                    </a:cubicBezTo>
                    <a:cubicBezTo>
                      <a:pt x="22643" y="498778"/>
                      <a:pt x="25501" y="501636"/>
                      <a:pt x="29311" y="502589"/>
                    </a:cubicBezTo>
                    <a:lnTo>
                      <a:pt x="30264" y="502589"/>
                    </a:lnTo>
                    <a:lnTo>
                      <a:pt x="31216" y="502589"/>
                    </a:lnTo>
                    <a:lnTo>
                      <a:pt x="456983" y="502589"/>
                    </a:lnTo>
                    <a:lnTo>
                      <a:pt x="457936" y="502589"/>
                    </a:lnTo>
                    <a:cubicBezTo>
                      <a:pt x="461746" y="502589"/>
                      <a:pt x="464604" y="499731"/>
                      <a:pt x="466508" y="495921"/>
                    </a:cubicBezTo>
                    <a:cubicBezTo>
                      <a:pt x="468414" y="490206"/>
                      <a:pt x="469366" y="483539"/>
                      <a:pt x="467461" y="477824"/>
                    </a:cubicBezTo>
                    <a:lnTo>
                      <a:pt x="466508" y="475918"/>
                    </a:lnTo>
                    <a:lnTo>
                      <a:pt x="465556" y="474014"/>
                    </a:lnTo>
                    <a:lnTo>
                      <a:pt x="423646" y="385431"/>
                    </a:lnTo>
                    <a:cubicBezTo>
                      <a:pt x="365543" y="372096"/>
                      <a:pt x="296011" y="376859"/>
                      <a:pt x="255054" y="402576"/>
                    </a:cubicBezTo>
                    <a:close/>
                    <a:moveTo>
                      <a:pt x="305536" y="255891"/>
                    </a:moveTo>
                    <a:cubicBezTo>
                      <a:pt x="287439" y="255891"/>
                      <a:pt x="272199" y="271131"/>
                      <a:pt x="272199" y="289228"/>
                    </a:cubicBezTo>
                    <a:cubicBezTo>
                      <a:pt x="272199" y="307326"/>
                      <a:pt x="287439" y="322566"/>
                      <a:pt x="305536" y="322566"/>
                    </a:cubicBezTo>
                    <a:cubicBezTo>
                      <a:pt x="323633" y="322566"/>
                      <a:pt x="338874" y="307326"/>
                      <a:pt x="338874" y="289228"/>
                    </a:cubicBezTo>
                    <a:cubicBezTo>
                      <a:pt x="338874" y="270178"/>
                      <a:pt x="323633" y="255891"/>
                      <a:pt x="305536" y="255891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</p:grpSp>
      </p:grpSp>
      <p:sp>
        <p:nvSpPr>
          <p:cNvPr id="418" name="任意多边形: 形状 417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419" name="文本框 41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</a:t>
            </a:r>
            <a:endParaRPr lang="en-US" sz="2800" b="1">
              <a:latin typeface="等线 Light"/>
              <a:ea typeface="等线 Light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422" name="文本框 3"/>
          <p:cNvSpPr txBox="1"/>
          <p:nvPr/>
        </p:nvSpPr>
        <p:spPr>
          <a:xfrm>
            <a:off x="4832684" y="2321004"/>
            <a:ext cx="2527300" cy="110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01</a:t>
            </a:r>
            <a:endParaRPr lang="zh-CN" sz="6600" b="1" u="none" strike="noStrike" spc="0" baseline="0">
              <a:ln>
                <a:noFill/>
              </a:ln>
              <a:solidFill>
                <a:srgbClr val="0000CC">
                  <a:alpha val="100000"/>
                </a:srgbClr>
              </a:solidFill>
              <a:effectLst/>
              <a:latin typeface="Arial Black"/>
              <a:ea typeface="思源宋体 CN"/>
              <a:cs typeface="Arial Black"/>
            </a:endParaRPr>
          </a:p>
        </p:txBody>
      </p:sp>
      <p:sp>
        <p:nvSpPr>
          <p:cNvPr id="423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系统框架设计</a:t>
            </a:r>
            <a:endParaRPr/>
          </a:p>
        </p:txBody>
      </p:sp>
      <p:grpSp>
        <p:nvGrpSpPr>
          <p:cNvPr id="424" name="组合 15"/>
          <p:cNvGrpSpPr/>
          <p:nvPr/>
        </p:nvGrpSpPr>
        <p:grpSpPr>
          <a:xfrm>
            <a:off x="5761821" y="6053885"/>
            <a:ext cx="668358" cy="115908"/>
            <a:chOff x="5219700" y="6023405"/>
            <a:chExt cx="668358" cy="115908"/>
          </a:xfrm>
        </p:grpSpPr>
        <p:sp>
          <p:nvSpPr>
            <p:cNvPr id="425" name="椭圆 12"/>
            <p:cNvSpPr/>
            <p:nvPr/>
          </p:nvSpPr>
          <p:spPr>
            <a:xfrm>
              <a:off x="5219700" y="6023405"/>
              <a:ext cx="115908" cy="115908"/>
            </a:xfrm>
            <a:prstGeom prst="ellipse">
              <a:avLst/>
            </a:prstGeom>
            <a:solidFill>
              <a:schemeClr val="accent6">
                <a:lumMod val="75000"/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  <p:sp>
          <p:nvSpPr>
            <p:cNvPr id="426" name="椭圆 13"/>
            <p:cNvSpPr/>
            <p:nvPr/>
          </p:nvSpPr>
          <p:spPr>
            <a:xfrm>
              <a:off x="5495925" y="6023405"/>
              <a:ext cx="115908" cy="115908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  <p:sp>
          <p:nvSpPr>
            <p:cNvPr id="427" name="椭圆 14"/>
            <p:cNvSpPr/>
            <p:nvPr/>
          </p:nvSpPr>
          <p:spPr>
            <a:xfrm>
              <a:off x="5772150" y="6023405"/>
              <a:ext cx="115908" cy="115908"/>
            </a:xfrm>
            <a:prstGeom prst="ellipse">
              <a:avLst/>
            </a:prstGeom>
            <a:solidFill>
              <a:schemeClr val="accent6">
                <a:lumMod val="75000"/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</p:grpSp>
      <p:grpSp>
        <p:nvGrpSpPr>
          <p:cNvPr id="428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429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430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31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32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33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34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35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36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37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38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39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440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441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42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43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44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45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46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47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48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49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0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451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452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3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4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5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6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7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8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9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60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61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462" name="矩形: 圆角 69"/>
          <p:cNvSpPr/>
          <p:nvPr/>
        </p:nvSpPr>
        <p:spPr>
          <a:xfrm>
            <a:off x="701756" y="5732397"/>
            <a:ext cx="1739770" cy="432785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600" b="1">
                <a:solidFill>
                  <a:schemeClr val="bg1">
                    <a:alpha val="100000"/>
                  </a:schemeClr>
                </a:solidFill>
                <a:latin typeface="Arial Black"/>
                <a:ea typeface="Microsoft YaHei"/>
                <a:cs typeface="Arial Black"/>
              </a:rPr>
              <a:t>Part One</a:t>
            </a:r>
            <a:endParaRPr lang="en-US" sz="1600" b="1">
              <a:solidFill>
                <a:srgbClr val="FFFFFF">
                  <a:alpha val="100000"/>
                </a:srgbClr>
              </a:solidFill>
              <a:latin typeface="Arial Black"/>
              <a:ea typeface="Microsoft YaHei"/>
              <a:cs typeface="Arial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任意多边形: 形状 463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465" name="文本框 464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教师端——课堂签到部分</a:t>
            </a:r>
            <a:endParaRPr/>
          </a:p>
        </p:txBody>
      </p:sp>
      <p:pic>
        <p:nvPicPr>
          <p:cNvPr id="466" name="图片 4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74" y="1037063"/>
            <a:ext cx="7128981" cy="517140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任意多边形: 形状 467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469" name="文本框 468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教师端——发布题目部分</a:t>
            </a:r>
            <a:endParaRPr/>
          </a:p>
        </p:txBody>
      </p:sp>
      <p:pic>
        <p:nvPicPr>
          <p:cNvPr id="470" name="图片 4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24" y="938739"/>
            <a:ext cx="4876469" cy="5218770"/>
          </a:xfrm>
          <a:prstGeom prst="rect">
            <a:avLst/>
          </a:prstGeom>
        </p:spPr>
      </p:pic>
      <p:pic>
        <p:nvPicPr>
          <p:cNvPr id="471" name="图片 4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8739"/>
            <a:ext cx="4853552" cy="52187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任意多边形: 形状 472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474" name="文本框 473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教师端——数据统计部分</a:t>
            </a:r>
            <a:endParaRPr/>
          </a:p>
        </p:txBody>
      </p:sp>
      <p:pic>
        <p:nvPicPr>
          <p:cNvPr id="475" name="图片 4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844" y="938739"/>
            <a:ext cx="7879190" cy="573624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任意多边形: 形状 476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478" name="文本框 47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教师端——学生管理部分</a:t>
            </a:r>
            <a:endParaRPr/>
          </a:p>
        </p:txBody>
      </p:sp>
      <p:pic>
        <p:nvPicPr>
          <p:cNvPr id="479" name="图片 4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25" y="1066590"/>
            <a:ext cx="7917363" cy="56163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任意多边形: 形状 480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482" name="文本框 481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教师端——课程管理部分</a:t>
            </a:r>
            <a:endParaRPr/>
          </a:p>
        </p:txBody>
      </p:sp>
      <p:pic>
        <p:nvPicPr>
          <p:cNvPr id="483" name="图片 4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85" y="1081945"/>
            <a:ext cx="7873832" cy="55854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任意多边形: 形状 484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486" name="文本框 485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教师端——新建课程</a:t>
            </a:r>
            <a:endParaRPr/>
          </a:p>
        </p:txBody>
      </p:sp>
      <p:pic>
        <p:nvPicPr>
          <p:cNvPr id="487" name="图片 4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383" y="1050122"/>
            <a:ext cx="7907494" cy="560320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任意多边形: 形状 488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490" name="文本框 489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教师端——讨论区管理</a:t>
            </a:r>
            <a:endParaRPr/>
          </a:p>
        </p:txBody>
      </p:sp>
      <p:pic>
        <p:nvPicPr>
          <p:cNvPr id="491" name="图片 4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951" y="1188491"/>
            <a:ext cx="7300890" cy="51619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任意多边形: 形状 492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494" name="文本框 493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教师端——预习资料部分</a:t>
            </a:r>
            <a:endParaRPr/>
          </a:p>
        </p:txBody>
      </p:sp>
      <p:pic>
        <p:nvPicPr>
          <p:cNvPr id="495" name="图片 4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77" y="938739"/>
            <a:ext cx="8028665" cy="569776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任意多边形: 形状 496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498" name="文本框 497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教师端——预习测试部分</a:t>
            </a:r>
            <a:endParaRPr/>
          </a:p>
        </p:txBody>
      </p:sp>
      <p:pic>
        <p:nvPicPr>
          <p:cNvPr id="499" name="图片 4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4" y="938739"/>
            <a:ext cx="8077187" cy="577936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任意多边形: 形状 500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502" name="文本框 501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教师端——题库管理部分</a:t>
            </a:r>
            <a:endParaRPr/>
          </a:p>
        </p:txBody>
      </p:sp>
      <p:pic>
        <p:nvPicPr>
          <p:cNvPr id="503" name="图片 502"/>
          <p:cNvPicPr/>
          <p:nvPr/>
        </p:nvPicPr>
        <p:blipFill>
          <a:blip r:embed="rId2"/>
          <a:stretch>
            <a:fillRect/>
          </a:stretch>
        </p:blipFill>
        <p:spPr>
          <a:xfrm>
            <a:off x="2154698" y="1075880"/>
            <a:ext cx="7882603" cy="56547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10b4da0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5" name="直接箭头连接符 31"/>
          <p:cNvCxnSpPr/>
          <p:nvPr/>
        </p:nvCxnSpPr>
        <p:spPr>
          <a:xfrm>
            <a:off x="1079183" y="3909695"/>
            <a:ext cx="1003363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6" name="组合 505" descr="{&quot;isTemplate&quot;:true,&quot;type&quot;:&quot;list&quot;,&quot;alignment&quot;:&quot;left&quot;,&quot;alignmentVertical&quot;:&quot;top&quot;,&quot;canOmit&quot;:false,&quot;scalable&quot;:false,&quot;minItemsCount&quot;:-1}"/>
          <p:cNvGrpSpPr/>
          <p:nvPr/>
        </p:nvGrpSpPr>
        <p:grpSpPr>
          <a:xfrm>
            <a:off x="1097370" y="1317879"/>
            <a:ext cx="9805453" cy="4457448"/>
            <a:chOff x="1029743" y="1108329"/>
            <a:chExt cx="9805453" cy="4457448"/>
          </a:xfrm>
        </p:grpSpPr>
        <p:grpSp>
          <p:nvGrpSpPr>
            <p:cNvPr id="507" name="组合 506"/>
            <p:cNvGrpSpPr/>
            <p:nvPr/>
          </p:nvGrpSpPr>
          <p:grpSpPr>
            <a:xfrm>
              <a:off x="1029743" y="1108329"/>
              <a:ext cx="2892526" cy="4457448"/>
              <a:chOff x="1029743" y="1108329"/>
              <a:chExt cx="2892526" cy="4457448"/>
            </a:xfrm>
          </p:grpSpPr>
          <p:cxnSp>
            <p:nvCxnSpPr>
              <p:cNvPr id="508" name="直接连接符 27"/>
              <p:cNvCxnSpPr/>
              <p:nvPr/>
            </p:nvCxnSpPr>
            <p:spPr>
              <a:xfrm>
                <a:off x="2479756" y="3694102"/>
                <a:ext cx="0" cy="902029"/>
              </a:xfrm>
              <a:prstGeom prst="line">
                <a:avLst/>
              </a:prstGeom>
              <a:ln>
                <a:solidFill>
                  <a:srgbClr val="1F7BC4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9" name="椭圆 32"/>
              <p:cNvSpPr/>
              <p:nvPr/>
            </p:nvSpPr>
            <p:spPr>
              <a:xfrm>
                <a:off x="2284499" y="3498844"/>
                <a:ext cx="390517" cy="390517"/>
              </a:xfrm>
              <a:prstGeom prst="ellipse">
                <a:avLst/>
              </a:prstGeom>
              <a:solidFill>
                <a:schemeClr val="accent1">
                  <a:alpha val="10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3">
                    <a:solidFill>
                      <a:schemeClr val="bg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1</a:t>
                </a:r>
                <a:endParaRPr>
                  <a:latin typeface="默认字体"/>
                  <a:ea typeface="默认字体"/>
                  <a:cs typeface="+mn-cs"/>
                </a:endParaRPr>
              </a:p>
            </p:txBody>
          </p:sp>
          <p:sp>
            <p:nvSpPr>
              <p:cNvPr id="510" name="椭圆 36"/>
              <p:cNvSpPr/>
              <p:nvPr/>
            </p:nvSpPr>
            <p:spPr>
              <a:xfrm>
                <a:off x="2110106" y="4827272"/>
                <a:ext cx="738505" cy="738505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sz="1353">
                  <a:solidFill>
                    <a:schemeClr val="tx1">
                      <a:lumMod val="65000"/>
                      <a:lumOff val="35000"/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  <p:grpSp>
            <p:nvGrpSpPr>
              <p:cNvPr id="511" name="组合 40"/>
              <p:cNvGrpSpPr/>
              <p:nvPr/>
            </p:nvGrpSpPr>
            <p:grpSpPr>
              <a:xfrm>
                <a:off x="2270126" y="5028569"/>
                <a:ext cx="368300" cy="336599"/>
                <a:chOff x="8415" y="6739"/>
                <a:chExt cx="560" cy="493"/>
              </a:xfrm>
              <a:solidFill>
                <a:srgbClr val="1F7BC4"/>
              </a:solidFill>
            </p:grpSpPr>
            <p:sp>
              <p:nvSpPr>
                <p:cNvPr id="512" name="Freeform14"/>
                <p:cNvSpPr/>
                <p:nvPr/>
              </p:nvSpPr>
              <p:spPr bwMode="auto">
                <a:xfrm>
                  <a:off x="8466" y="6761"/>
                  <a:ext cx="209" cy="450"/>
                </a:xfrm>
                <a:custGeom>
                  <a:avLst/>
                  <a:gdLst>
                    <a:gd name="T0" fmla="*/ 52 w 59"/>
                    <a:gd name="T1" fmla="*/ 5 h 126"/>
                    <a:gd name="T2" fmla="*/ 9 w 59"/>
                    <a:gd name="T3" fmla="*/ 38 h 126"/>
                    <a:gd name="T4" fmla="*/ 0 w 59"/>
                    <a:gd name="T5" fmla="*/ 39 h 126"/>
                    <a:gd name="T6" fmla="*/ 0 w 59"/>
                    <a:gd name="T7" fmla="*/ 86 h 126"/>
                    <a:gd name="T8" fmla="*/ 9 w 59"/>
                    <a:gd name="T9" fmla="*/ 88 h 126"/>
                    <a:gd name="T10" fmla="*/ 51 w 59"/>
                    <a:gd name="T11" fmla="*/ 119 h 126"/>
                    <a:gd name="T12" fmla="*/ 59 w 59"/>
                    <a:gd name="T13" fmla="*/ 119 h 126"/>
                    <a:gd name="T14" fmla="*/ 59 w 59"/>
                    <a:gd name="T15" fmla="*/ 5 h 126"/>
                    <a:gd name="T16" fmla="*/ 52 w 59"/>
                    <a:gd name="T17" fmla="*/ 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9" h="126">
                      <a:moveTo>
                        <a:pt x="52" y="5"/>
                      </a:move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8"/>
                        <a:pt x="5" y="38"/>
                        <a:pt x="0" y="39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5" y="87"/>
                        <a:pt x="9" y="88"/>
                        <a:pt x="9" y="88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119"/>
                        <a:pt x="59" y="126"/>
                        <a:pt x="59" y="119"/>
                      </a:cubicBezTo>
                      <a:cubicBezTo>
                        <a:pt x="59" y="112"/>
                        <a:pt x="59" y="11"/>
                        <a:pt x="59" y="5"/>
                      </a:cubicBezTo>
                      <a:cubicBezTo>
                        <a:pt x="59" y="0"/>
                        <a:pt x="52" y="5"/>
                        <a:pt x="52" y="5"/>
                      </a:cubicBezTo>
                      <a:close/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endParaRPr lang="en-US" sz="2400">
                    <a:solidFill>
                      <a:schemeClr val="tx1">
                        <a:lumMod val="65000"/>
                        <a:lumOff val="35000"/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endParaRPr>
                </a:p>
              </p:txBody>
            </p:sp>
            <p:sp>
              <p:nvSpPr>
                <p:cNvPr id="513" name="Freeform15"/>
                <p:cNvSpPr/>
                <p:nvPr/>
              </p:nvSpPr>
              <p:spPr bwMode="auto">
                <a:xfrm>
                  <a:off x="8415" y="6908"/>
                  <a:ext cx="29" cy="158"/>
                </a:xfrm>
                <a:custGeom>
                  <a:avLst/>
                  <a:gdLst>
                    <a:gd name="T0" fmla="*/ 0 w 8"/>
                    <a:gd name="T1" fmla="*/ 8 h 44"/>
                    <a:gd name="T2" fmla="*/ 0 w 8"/>
                    <a:gd name="T3" fmla="*/ 38 h 44"/>
                    <a:gd name="T4" fmla="*/ 8 w 8"/>
                    <a:gd name="T5" fmla="*/ 44 h 44"/>
                    <a:gd name="T6" fmla="*/ 8 w 8"/>
                    <a:gd name="T7" fmla="*/ 0 h 44"/>
                    <a:gd name="T8" fmla="*/ 0 w 8"/>
                    <a:gd name="T9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4">
                      <a:moveTo>
                        <a:pt x="0" y="8"/>
                      </a:moveTo>
                      <a:cubicBezTo>
                        <a:pt x="0" y="16"/>
                        <a:pt x="0" y="32"/>
                        <a:pt x="0" y="38"/>
                      </a:cubicBezTo>
                      <a:cubicBezTo>
                        <a:pt x="0" y="40"/>
                        <a:pt x="4" y="42"/>
                        <a:pt x="8" y="44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2"/>
                        <a:pt x="0" y="4"/>
                        <a:pt x="0" y="8"/>
                      </a:cubicBezTo>
                      <a:close/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endParaRPr lang="en-US" sz="2400">
                    <a:solidFill>
                      <a:schemeClr val="tx1">
                        <a:lumMod val="65000"/>
                        <a:lumOff val="35000"/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endParaRPr>
                </a:p>
              </p:txBody>
            </p:sp>
            <p:sp>
              <p:nvSpPr>
                <p:cNvPr id="514" name="Freeform16"/>
                <p:cNvSpPr/>
                <p:nvPr/>
              </p:nvSpPr>
              <p:spPr bwMode="auto">
                <a:xfrm>
                  <a:off x="8726" y="6862"/>
                  <a:ext cx="83" cy="246"/>
                </a:xfrm>
                <a:custGeom>
                  <a:avLst/>
                  <a:gdLst>
                    <a:gd name="T0" fmla="*/ 10 w 23"/>
                    <a:gd name="T1" fmla="*/ 2 h 69"/>
                    <a:gd name="T2" fmla="*/ 2 w 23"/>
                    <a:gd name="T3" fmla="*/ 2 h 69"/>
                    <a:gd name="T4" fmla="*/ 2 w 23"/>
                    <a:gd name="T5" fmla="*/ 10 h 69"/>
                    <a:gd name="T6" fmla="*/ 12 w 23"/>
                    <a:gd name="T7" fmla="*/ 35 h 69"/>
                    <a:gd name="T8" fmla="*/ 2 w 23"/>
                    <a:gd name="T9" fmla="*/ 60 h 69"/>
                    <a:gd name="T10" fmla="*/ 2 w 23"/>
                    <a:gd name="T11" fmla="*/ 67 h 69"/>
                    <a:gd name="T12" fmla="*/ 6 w 23"/>
                    <a:gd name="T13" fmla="*/ 69 h 69"/>
                    <a:gd name="T14" fmla="*/ 10 w 23"/>
                    <a:gd name="T15" fmla="*/ 67 h 69"/>
                    <a:gd name="T16" fmla="*/ 23 w 23"/>
                    <a:gd name="T17" fmla="*/ 35 h 69"/>
                    <a:gd name="T18" fmla="*/ 10 w 23"/>
                    <a:gd name="T1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" h="69">
                      <a:moveTo>
                        <a:pt x="10" y="2"/>
                      </a:moveTo>
                      <a:cubicBezTo>
                        <a:pt x="7" y="0"/>
                        <a:pt x="4" y="0"/>
                        <a:pt x="2" y="2"/>
                      </a:cubicBezTo>
                      <a:cubicBezTo>
                        <a:pt x="0" y="4"/>
                        <a:pt x="0" y="8"/>
                        <a:pt x="2" y="10"/>
                      </a:cubicBezTo>
                      <a:cubicBezTo>
                        <a:pt x="9" y="17"/>
                        <a:pt x="12" y="26"/>
                        <a:pt x="12" y="35"/>
                      </a:cubicBezTo>
                      <a:cubicBezTo>
                        <a:pt x="12" y="44"/>
                        <a:pt x="9" y="53"/>
                        <a:pt x="2" y="60"/>
                      </a:cubicBezTo>
                      <a:cubicBezTo>
                        <a:pt x="0" y="62"/>
                        <a:pt x="0" y="65"/>
                        <a:pt x="2" y="67"/>
                      </a:cubicBezTo>
                      <a:cubicBezTo>
                        <a:pt x="3" y="68"/>
                        <a:pt x="4" y="69"/>
                        <a:pt x="6" y="69"/>
                      </a:cubicBezTo>
                      <a:cubicBezTo>
                        <a:pt x="7" y="69"/>
                        <a:pt x="9" y="68"/>
                        <a:pt x="10" y="67"/>
                      </a:cubicBezTo>
                      <a:cubicBezTo>
                        <a:pt x="19" y="58"/>
                        <a:pt x="23" y="47"/>
                        <a:pt x="23" y="35"/>
                      </a:cubicBezTo>
                      <a:cubicBezTo>
                        <a:pt x="23" y="23"/>
                        <a:pt x="19" y="11"/>
                        <a:pt x="10" y="2"/>
                      </a:cubicBezTo>
                      <a:close/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endParaRPr lang="en-US" sz="2400">
                    <a:solidFill>
                      <a:schemeClr val="tx1">
                        <a:lumMod val="65000"/>
                        <a:lumOff val="35000"/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endParaRPr>
                </a:p>
              </p:txBody>
            </p:sp>
            <p:sp>
              <p:nvSpPr>
                <p:cNvPr id="515" name="Freeform17"/>
                <p:cNvSpPr/>
                <p:nvPr/>
              </p:nvSpPr>
              <p:spPr bwMode="auto">
                <a:xfrm flipV="1">
                  <a:off x="8777" y="6801"/>
                  <a:ext cx="110" cy="367"/>
                </a:xfrm>
                <a:custGeom>
                  <a:avLst/>
                  <a:gdLst>
                    <a:gd name="T0" fmla="*/ 10 w 31"/>
                    <a:gd name="T1" fmla="*/ 2 h 103"/>
                    <a:gd name="T2" fmla="*/ 3 w 31"/>
                    <a:gd name="T3" fmla="*/ 2 h 103"/>
                    <a:gd name="T4" fmla="*/ 3 w 31"/>
                    <a:gd name="T5" fmla="*/ 10 h 103"/>
                    <a:gd name="T6" fmla="*/ 20 w 31"/>
                    <a:gd name="T7" fmla="*/ 52 h 103"/>
                    <a:gd name="T8" fmla="*/ 3 w 31"/>
                    <a:gd name="T9" fmla="*/ 94 h 103"/>
                    <a:gd name="T10" fmla="*/ 3 w 31"/>
                    <a:gd name="T11" fmla="*/ 102 h 103"/>
                    <a:gd name="T12" fmla="*/ 6 w 31"/>
                    <a:gd name="T13" fmla="*/ 103 h 103"/>
                    <a:gd name="T14" fmla="*/ 10 w 31"/>
                    <a:gd name="T15" fmla="*/ 102 h 103"/>
                    <a:gd name="T16" fmla="*/ 31 w 31"/>
                    <a:gd name="T17" fmla="*/ 52 h 103"/>
                    <a:gd name="T18" fmla="*/ 10 w 31"/>
                    <a:gd name="T19" fmla="*/ 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103">
                      <a:moveTo>
                        <a:pt x="10" y="2"/>
                      </a:moveTo>
                      <a:cubicBezTo>
                        <a:pt x="8" y="0"/>
                        <a:pt x="5" y="0"/>
                        <a:pt x="3" y="2"/>
                      </a:cubicBezTo>
                      <a:cubicBezTo>
                        <a:pt x="0" y="4"/>
                        <a:pt x="0" y="8"/>
                        <a:pt x="3" y="10"/>
                      </a:cubicBezTo>
                      <a:cubicBezTo>
                        <a:pt x="14" y="21"/>
                        <a:pt x="20" y="37"/>
                        <a:pt x="20" y="52"/>
                      </a:cubicBezTo>
                      <a:cubicBezTo>
                        <a:pt x="20" y="67"/>
                        <a:pt x="14" y="82"/>
                        <a:pt x="3" y="94"/>
                      </a:cubicBezTo>
                      <a:cubicBezTo>
                        <a:pt x="0" y="96"/>
                        <a:pt x="0" y="100"/>
                        <a:pt x="3" y="102"/>
                      </a:cubicBezTo>
                      <a:cubicBezTo>
                        <a:pt x="4" y="103"/>
                        <a:pt x="5" y="103"/>
                        <a:pt x="6" y="103"/>
                      </a:cubicBezTo>
                      <a:cubicBezTo>
                        <a:pt x="8" y="103"/>
                        <a:pt x="9" y="103"/>
                        <a:pt x="10" y="102"/>
                      </a:cubicBezTo>
                      <a:cubicBezTo>
                        <a:pt x="24" y="88"/>
                        <a:pt x="31" y="70"/>
                        <a:pt x="31" y="52"/>
                      </a:cubicBezTo>
                      <a:cubicBezTo>
                        <a:pt x="31" y="34"/>
                        <a:pt x="24" y="16"/>
                        <a:pt x="10" y="2"/>
                      </a:cubicBezTo>
                      <a:close/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endParaRPr lang="en-US" sz="2400">
                    <a:solidFill>
                      <a:schemeClr val="tx1">
                        <a:lumMod val="65000"/>
                        <a:lumOff val="35000"/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endParaRPr>
                </a:p>
              </p:txBody>
            </p:sp>
            <p:sp>
              <p:nvSpPr>
                <p:cNvPr id="516" name="Freeform18"/>
                <p:cNvSpPr/>
                <p:nvPr/>
              </p:nvSpPr>
              <p:spPr bwMode="auto">
                <a:xfrm>
                  <a:off x="8841" y="6739"/>
                  <a:ext cx="134" cy="493"/>
                </a:xfrm>
                <a:custGeom>
                  <a:avLst/>
                  <a:gdLst>
                    <a:gd name="T0" fmla="*/ 10 w 38"/>
                    <a:gd name="T1" fmla="*/ 2 h 138"/>
                    <a:gd name="T2" fmla="*/ 2 w 38"/>
                    <a:gd name="T3" fmla="*/ 2 h 138"/>
                    <a:gd name="T4" fmla="*/ 2 w 38"/>
                    <a:gd name="T5" fmla="*/ 9 h 138"/>
                    <a:gd name="T6" fmla="*/ 27 w 38"/>
                    <a:gd name="T7" fmla="*/ 69 h 138"/>
                    <a:gd name="T8" fmla="*/ 2 w 38"/>
                    <a:gd name="T9" fmla="*/ 128 h 138"/>
                    <a:gd name="T10" fmla="*/ 2 w 38"/>
                    <a:gd name="T11" fmla="*/ 136 h 138"/>
                    <a:gd name="T12" fmla="*/ 6 w 38"/>
                    <a:gd name="T13" fmla="*/ 138 h 138"/>
                    <a:gd name="T14" fmla="*/ 10 w 38"/>
                    <a:gd name="T15" fmla="*/ 136 h 138"/>
                    <a:gd name="T16" fmla="*/ 38 w 38"/>
                    <a:gd name="T17" fmla="*/ 69 h 138"/>
                    <a:gd name="T18" fmla="*/ 10 w 38"/>
                    <a:gd name="T19" fmla="*/ 2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138">
                      <a:moveTo>
                        <a:pt x="10" y="2"/>
                      </a:moveTo>
                      <a:cubicBezTo>
                        <a:pt x="8" y="0"/>
                        <a:pt x="5" y="0"/>
                        <a:pt x="2" y="2"/>
                      </a:cubicBezTo>
                      <a:cubicBezTo>
                        <a:pt x="0" y="4"/>
                        <a:pt x="0" y="7"/>
                        <a:pt x="2" y="9"/>
                      </a:cubicBezTo>
                      <a:cubicBezTo>
                        <a:pt x="19" y="26"/>
                        <a:pt x="27" y="47"/>
                        <a:pt x="27" y="69"/>
                      </a:cubicBezTo>
                      <a:cubicBezTo>
                        <a:pt x="27" y="90"/>
                        <a:pt x="19" y="112"/>
                        <a:pt x="2" y="128"/>
                      </a:cubicBezTo>
                      <a:cubicBezTo>
                        <a:pt x="0" y="130"/>
                        <a:pt x="0" y="134"/>
                        <a:pt x="2" y="136"/>
                      </a:cubicBezTo>
                      <a:cubicBezTo>
                        <a:pt x="4" y="137"/>
                        <a:pt x="5" y="138"/>
                        <a:pt x="6" y="138"/>
                      </a:cubicBezTo>
                      <a:cubicBezTo>
                        <a:pt x="8" y="138"/>
                        <a:pt x="9" y="137"/>
                        <a:pt x="10" y="136"/>
                      </a:cubicBezTo>
                      <a:cubicBezTo>
                        <a:pt x="29" y="117"/>
                        <a:pt x="38" y="93"/>
                        <a:pt x="38" y="69"/>
                      </a:cubicBezTo>
                      <a:cubicBezTo>
                        <a:pt x="38" y="45"/>
                        <a:pt x="29" y="20"/>
                        <a:pt x="10" y="2"/>
                      </a:cubicBezTo>
                      <a:close/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endParaRPr lang="en-US" sz="2400">
                    <a:solidFill>
                      <a:schemeClr val="tx1">
                        <a:lumMod val="65000"/>
                        <a:lumOff val="35000"/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endParaRPr>
                </a:p>
              </p:txBody>
            </p:sp>
          </p:grpSp>
          <p:sp>
            <p:nvSpPr>
              <p:cNvPr id="517" name="文本框 49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1039369" y="1108329"/>
                <a:ext cx="2882900" cy="647700"/>
              </a:xfrm>
              <a:prstGeom prst="rect">
                <a:avLst/>
              </a:prstGeom>
              <a:noFill/>
              <a:ln/>
            </p:spPr>
            <p:txBody>
              <a:bodyPr wrap="square" rtlCol="0">
                <a:spAutoFit/>
              </a:bodyPr>
              <a:lstStyle/>
              <a:p>
                <a:pPr marL="0" indent="0" algn="l">
                  <a:lnSpc>
                    <a:spcPct val="130000"/>
                  </a:lnSpc>
                  <a:buNone/>
                </a:pP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系统核心功能包括伙伴教学法的学生端、教师端和管理员端。</a:t>
                </a:r>
                <a:endParaRPr/>
              </a:p>
            </p:txBody>
          </p:sp>
          <p:sp>
            <p:nvSpPr>
              <p:cNvPr id="518" name="文本框 53" descr="{&quot;isTemplate&quot;:true,&quot;type&quot;:&quot;title&quot;,&quot;canOmit&quot;:false,&quot;range&quot;:0}"/>
              <p:cNvSpPr txBox="1"/>
              <p:nvPr/>
            </p:nvSpPr>
            <p:spPr>
              <a:xfrm>
                <a:off x="1029743" y="2954656"/>
                <a:ext cx="2882900" cy="457200"/>
              </a:xfrm>
              <a:prstGeom prst="rect">
                <a:avLst/>
              </a:prstGeom>
              <a:noFill/>
              <a:ln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en-US" sz="2400" b="1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系统核心功能</a:t>
                </a:r>
                <a:endParaRPr>
                  <a:latin typeface="默认字体"/>
                  <a:ea typeface="默认字体"/>
                  <a:cs typeface="+mn-cs"/>
                </a:endParaRPr>
              </a:p>
            </p:txBody>
          </p:sp>
        </p:grpSp>
        <p:grpSp>
          <p:nvGrpSpPr>
            <p:cNvPr id="519" name="组合 518"/>
            <p:cNvGrpSpPr/>
            <p:nvPr/>
          </p:nvGrpSpPr>
          <p:grpSpPr>
            <a:xfrm>
              <a:off x="5646295" y="1108329"/>
              <a:ext cx="2882900" cy="4457448"/>
              <a:chOff x="5646295" y="1108329"/>
              <a:chExt cx="2882900" cy="4457448"/>
            </a:xfrm>
          </p:grpSpPr>
          <p:cxnSp>
            <p:nvCxnSpPr>
              <p:cNvPr id="520" name="直接连接符 28"/>
              <p:cNvCxnSpPr/>
              <p:nvPr/>
            </p:nvCxnSpPr>
            <p:spPr>
              <a:xfrm>
                <a:off x="7058487" y="3694102"/>
                <a:ext cx="0" cy="902029"/>
              </a:xfrm>
              <a:prstGeom prst="line">
                <a:avLst/>
              </a:prstGeom>
              <a:ln>
                <a:solidFill>
                  <a:srgbClr val="1F7BC4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1" name="椭圆 34"/>
              <p:cNvSpPr/>
              <p:nvPr/>
            </p:nvSpPr>
            <p:spPr>
              <a:xfrm>
                <a:off x="6863228" y="3498844"/>
                <a:ext cx="390517" cy="390517"/>
              </a:xfrm>
              <a:prstGeom prst="ellipse">
                <a:avLst/>
              </a:prstGeom>
              <a:solidFill>
                <a:schemeClr val="accent1">
                  <a:alpha val="10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3">
                    <a:solidFill>
                      <a:schemeClr val="bg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3</a:t>
                </a:r>
                <a:endParaRPr>
                  <a:latin typeface="默认字体"/>
                  <a:ea typeface="默认字体"/>
                  <a:cs typeface="+mn-cs"/>
                </a:endParaRPr>
              </a:p>
            </p:txBody>
          </p:sp>
          <p:sp>
            <p:nvSpPr>
              <p:cNvPr id="522" name="椭圆 39"/>
              <p:cNvSpPr/>
              <p:nvPr/>
            </p:nvSpPr>
            <p:spPr>
              <a:xfrm>
                <a:off x="6717032" y="4827272"/>
                <a:ext cx="738505" cy="738505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sz="1353">
                  <a:solidFill>
                    <a:schemeClr val="tx1">
                      <a:lumMod val="65000"/>
                      <a:lumOff val="35000"/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  <p:sp>
            <p:nvSpPr>
              <p:cNvPr id="523" name="Freeform 267"/>
              <p:cNvSpPr>
                <a:spLocks noEditPoints="1"/>
              </p:cNvSpPr>
              <p:nvPr/>
            </p:nvSpPr>
            <p:spPr bwMode="auto">
              <a:xfrm>
                <a:off x="6861201" y="4967924"/>
                <a:ext cx="449263" cy="458787"/>
              </a:xfrm>
              <a:custGeom>
                <a:avLst/>
                <a:gdLst>
                  <a:gd name="T0" fmla="*/ 107 w 213"/>
                  <a:gd name="T1" fmla="*/ 0 h 213"/>
                  <a:gd name="T2" fmla="*/ 213 w 213"/>
                  <a:gd name="T3" fmla="*/ 107 h 213"/>
                  <a:gd name="T4" fmla="*/ 107 w 213"/>
                  <a:gd name="T5" fmla="*/ 213 h 213"/>
                  <a:gd name="T6" fmla="*/ 0 w 213"/>
                  <a:gd name="T7" fmla="*/ 107 h 213"/>
                  <a:gd name="T8" fmla="*/ 107 w 213"/>
                  <a:gd name="T9" fmla="*/ 0 h 213"/>
                  <a:gd name="T10" fmla="*/ 89 w 213"/>
                  <a:gd name="T11" fmla="*/ 75 h 213"/>
                  <a:gd name="T12" fmla="*/ 100 w 213"/>
                  <a:gd name="T13" fmla="*/ 70 h 213"/>
                  <a:gd name="T14" fmla="*/ 87 w 213"/>
                  <a:gd name="T15" fmla="*/ 18 h 213"/>
                  <a:gd name="T16" fmla="*/ 63 w 213"/>
                  <a:gd name="T17" fmla="*/ 26 h 213"/>
                  <a:gd name="T18" fmla="*/ 89 w 213"/>
                  <a:gd name="T19" fmla="*/ 75 h 213"/>
                  <a:gd name="T20" fmla="*/ 107 w 213"/>
                  <a:gd name="T21" fmla="*/ 82 h 213"/>
                  <a:gd name="T22" fmla="*/ 82 w 213"/>
                  <a:gd name="T23" fmla="*/ 107 h 213"/>
                  <a:gd name="T24" fmla="*/ 107 w 213"/>
                  <a:gd name="T25" fmla="*/ 131 h 213"/>
                  <a:gd name="T26" fmla="*/ 131 w 213"/>
                  <a:gd name="T27" fmla="*/ 107 h 213"/>
                  <a:gd name="T28" fmla="*/ 107 w 213"/>
                  <a:gd name="T29" fmla="*/ 82 h 213"/>
                  <a:gd name="T30" fmla="*/ 132 w 213"/>
                  <a:gd name="T31" fmla="*/ 133 h 213"/>
                  <a:gd name="T32" fmla="*/ 122 w 213"/>
                  <a:gd name="T33" fmla="*/ 140 h 213"/>
                  <a:gd name="T34" fmla="*/ 149 w 213"/>
                  <a:gd name="T35" fmla="*/ 187 h 213"/>
                  <a:gd name="T36" fmla="*/ 169 w 213"/>
                  <a:gd name="T37" fmla="*/ 173 h 213"/>
                  <a:gd name="T38" fmla="*/ 132 w 213"/>
                  <a:gd name="T39" fmla="*/ 133 h 213"/>
                  <a:gd name="T40" fmla="*/ 197 w 213"/>
                  <a:gd name="T41" fmla="*/ 126 h 213"/>
                  <a:gd name="T42" fmla="*/ 144 w 213"/>
                  <a:gd name="T43" fmla="*/ 112 h 213"/>
                  <a:gd name="T44" fmla="*/ 138 w 213"/>
                  <a:gd name="T45" fmla="*/ 126 h 213"/>
                  <a:gd name="T46" fmla="*/ 181 w 213"/>
                  <a:gd name="T47" fmla="*/ 160 h 213"/>
                  <a:gd name="T48" fmla="*/ 197 w 213"/>
                  <a:gd name="T49" fmla="*/ 126 h 213"/>
                  <a:gd name="T50" fmla="*/ 25 w 213"/>
                  <a:gd name="T51" fmla="*/ 65 h 213"/>
                  <a:gd name="T52" fmla="*/ 72 w 213"/>
                  <a:gd name="T53" fmla="*/ 92 h 213"/>
                  <a:gd name="T54" fmla="*/ 82 w 213"/>
                  <a:gd name="T55" fmla="*/ 80 h 213"/>
                  <a:gd name="T56" fmla="*/ 49 w 213"/>
                  <a:gd name="T57" fmla="*/ 36 h 213"/>
                  <a:gd name="T58" fmla="*/ 25 w 213"/>
                  <a:gd name="T59" fmla="*/ 6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3" h="213">
                    <a:moveTo>
                      <a:pt x="107" y="0"/>
                    </a:moveTo>
                    <a:cubicBezTo>
                      <a:pt x="166" y="0"/>
                      <a:pt x="213" y="48"/>
                      <a:pt x="213" y="107"/>
                    </a:cubicBezTo>
                    <a:cubicBezTo>
                      <a:pt x="213" y="165"/>
                      <a:pt x="166" y="213"/>
                      <a:pt x="107" y="213"/>
                    </a:cubicBezTo>
                    <a:cubicBezTo>
                      <a:pt x="48" y="213"/>
                      <a:pt x="0" y="165"/>
                      <a:pt x="0" y="107"/>
                    </a:cubicBezTo>
                    <a:cubicBezTo>
                      <a:pt x="0" y="48"/>
                      <a:pt x="48" y="0"/>
                      <a:pt x="107" y="0"/>
                    </a:cubicBezTo>
                    <a:close/>
                    <a:moveTo>
                      <a:pt x="89" y="75"/>
                    </a:moveTo>
                    <a:cubicBezTo>
                      <a:pt x="93" y="73"/>
                      <a:pt x="96" y="71"/>
                      <a:pt x="100" y="70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79" y="20"/>
                      <a:pt x="71" y="23"/>
                      <a:pt x="63" y="26"/>
                    </a:cubicBezTo>
                    <a:cubicBezTo>
                      <a:pt x="89" y="75"/>
                      <a:pt x="89" y="75"/>
                      <a:pt x="89" y="75"/>
                    </a:cubicBezTo>
                    <a:close/>
                    <a:moveTo>
                      <a:pt x="107" y="82"/>
                    </a:moveTo>
                    <a:cubicBezTo>
                      <a:pt x="93" y="82"/>
                      <a:pt x="82" y="93"/>
                      <a:pt x="82" y="107"/>
                    </a:cubicBezTo>
                    <a:cubicBezTo>
                      <a:pt x="82" y="120"/>
                      <a:pt x="93" y="131"/>
                      <a:pt x="107" y="131"/>
                    </a:cubicBezTo>
                    <a:cubicBezTo>
                      <a:pt x="120" y="131"/>
                      <a:pt x="131" y="120"/>
                      <a:pt x="131" y="107"/>
                    </a:cubicBezTo>
                    <a:cubicBezTo>
                      <a:pt x="131" y="93"/>
                      <a:pt x="120" y="82"/>
                      <a:pt x="107" y="82"/>
                    </a:cubicBezTo>
                    <a:close/>
                    <a:moveTo>
                      <a:pt x="132" y="133"/>
                    </a:moveTo>
                    <a:cubicBezTo>
                      <a:pt x="129" y="135"/>
                      <a:pt x="126" y="138"/>
                      <a:pt x="122" y="140"/>
                    </a:cubicBezTo>
                    <a:cubicBezTo>
                      <a:pt x="149" y="187"/>
                      <a:pt x="149" y="187"/>
                      <a:pt x="149" y="187"/>
                    </a:cubicBezTo>
                    <a:cubicBezTo>
                      <a:pt x="156" y="183"/>
                      <a:pt x="163" y="178"/>
                      <a:pt x="169" y="173"/>
                    </a:cubicBezTo>
                    <a:cubicBezTo>
                      <a:pt x="132" y="133"/>
                      <a:pt x="132" y="133"/>
                      <a:pt x="132" y="133"/>
                    </a:cubicBezTo>
                    <a:close/>
                    <a:moveTo>
                      <a:pt x="197" y="126"/>
                    </a:moveTo>
                    <a:cubicBezTo>
                      <a:pt x="144" y="112"/>
                      <a:pt x="144" y="112"/>
                      <a:pt x="144" y="112"/>
                    </a:cubicBezTo>
                    <a:cubicBezTo>
                      <a:pt x="143" y="117"/>
                      <a:pt x="141" y="121"/>
                      <a:pt x="138" y="126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8" y="149"/>
                      <a:pt x="194" y="138"/>
                      <a:pt x="197" y="126"/>
                    </a:cubicBezTo>
                    <a:close/>
                    <a:moveTo>
                      <a:pt x="25" y="65"/>
                    </a:moveTo>
                    <a:cubicBezTo>
                      <a:pt x="72" y="92"/>
                      <a:pt x="72" y="92"/>
                      <a:pt x="72" y="92"/>
                    </a:cubicBezTo>
                    <a:cubicBezTo>
                      <a:pt x="75" y="87"/>
                      <a:pt x="78" y="83"/>
                      <a:pt x="82" y="80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39" y="44"/>
                      <a:pt x="31" y="54"/>
                      <a:pt x="25" y="65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580">
                  <a:solidFill>
                    <a:schemeClr val="tx1">
                      <a:lumMod val="65000"/>
                      <a:lumOff val="35000"/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  <p:sp>
            <p:nvSpPr>
              <p:cNvPr id="524" name="文本框 51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5646295" y="1108329"/>
                <a:ext cx="2882900" cy="933450"/>
              </a:xfrm>
              <a:prstGeom prst="rect">
                <a:avLst/>
              </a:prstGeom>
              <a:noFill/>
              <a:ln/>
            </p:spPr>
            <p:txBody>
              <a:bodyPr wrap="square" rtlCol="0">
                <a:spAutoFit/>
              </a:bodyPr>
              <a:lstStyle/>
              <a:p>
                <a:pPr marL="0" indent="0" algn="l">
                  <a:lnSpc>
                    <a:spcPct val="130000"/>
                  </a:lnSpc>
                  <a:buNone/>
                </a:pP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系统采用模块化设计思想，将各个功能划分为独立的模块，便于扩展和维护。</a:t>
                </a:r>
                <a:endParaRPr/>
              </a:p>
            </p:txBody>
          </p:sp>
          <p:sp>
            <p:nvSpPr>
              <p:cNvPr id="525" name="文本框 54" descr="{&quot;isTemplate&quot;:true,&quot;type&quot;:&quot;title&quot;,&quot;canOmit&quot;:false,&quot;range&quot;:0}"/>
              <p:cNvSpPr txBox="1"/>
              <p:nvPr/>
            </p:nvSpPr>
            <p:spPr>
              <a:xfrm>
                <a:off x="5646295" y="2960369"/>
                <a:ext cx="2882900" cy="457200"/>
              </a:xfrm>
              <a:prstGeom prst="rect">
                <a:avLst/>
              </a:prstGeom>
              <a:noFill/>
              <a:ln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en-US" sz="2400" b="1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模块化设计思想</a:t>
                </a:r>
                <a:endParaRPr>
                  <a:latin typeface="默认字体"/>
                  <a:ea typeface="默认字体"/>
                  <a:cs typeface="+mn-cs"/>
                </a:endParaRPr>
              </a:p>
            </p:txBody>
          </p:sp>
        </p:grpSp>
        <p:grpSp>
          <p:nvGrpSpPr>
            <p:cNvPr id="526" name="组合 525"/>
            <p:cNvGrpSpPr/>
            <p:nvPr/>
          </p:nvGrpSpPr>
          <p:grpSpPr>
            <a:xfrm>
              <a:off x="3328544" y="1806577"/>
              <a:ext cx="2882900" cy="3618862"/>
              <a:chOff x="3328544" y="1806577"/>
              <a:chExt cx="2882900" cy="3618862"/>
            </a:xfrm>
          </p:grpSpPr>
          <p:cxnSp>
            <p:nvCxnSpPr>
              <p:cNvPr id="527" name="直接连接符 29"/>
              <p:cNvCxnSpPr/>
              <p:nvPr/>
            </p:nvCxnSpPr>
            <p:spPr>
              <a:xfrm>
                <a:off x="4769121" y="2722392"/>
                <a:ext cx="0" cy="902029"/>
              </a:xfrm>
              <a:prstGeom prst="line">
                <a:avLst/>
              </a:prstGeom>
              <a:ln>
                <a:solidFill>
                  <a:srgbClr val="1F7BC4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8" name="椭圆 33"/>
              <p:cNvSpPr/>
              <p:nvPr/>
            </p:nvSpPr>
            <p:spPr>
              <a:xfrm>
                <a:off x="4573864" y="3498844"/>
                <a:ext cx="390517" cy="390517"/>
              </a:xfrm>
              <a:prstGeom prst="ellipse">
                <a:avLst/>
              </a:prstGeom>
              <a:solidFill>
                <a:schemeClr val="accent1">
                  <a:alpha val="10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3">
                    <a:solidFill>
                      <a:schemeClr val="bg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2</a:t>
                </a:r>
                <a:endParaRPr>
                  <a:latin typeface="默认字体"/>
                  <a:ea typeface="默认字体"/>
                  <a:cs typeface="+mn-cs"/>
                </a:endParaRPr>
              </a:p>
            </p:txBody>
          </p:sp>
          <p:sp>
            <p:nvSpPr>
              <p:cNvPr id="529" name="椭圆 37"/>
              <p:cNvSpPr/>
              <p:nvPr/>
            </p:nvSpPr>
            <p:spPr>
              <a:xfrm>
                <a:off x="4399281" y="1806577"/>
                <a:ext cx="738505" cy="738505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sz="1353">
                  <a:solidFill>
                    <a:schemeClr val="tx1">
                      <a:lumMod val="65000"/>
                      <a:lumOff val="35000"/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  <p:sp>
            <p:nvSpPr>
              <p:cNvPr id="530" name="Freeform 250"/>
              <p:cNvSpPr>
                <a:spLocks noEditPoints="1"/>
              </p:cNvSpPr>
              <p:nvPr/>
            </p:nvSpPr>
            <p:spPr bwMode="auto">
              <a:xfrm>
                <a:off x="4573930" y="1981200"/>
                <a:ext cx="403225" cy="388939"/>
              </a:xfrm>
              <a:custGeom>
                <a:avLst/>
                <a:gdLst>
                  <a:gd name="T0" fmla="*/ 19 w 229"/>
                  <a:gd name="T1" fmla="*/ 0 h 217"/>
                  <a:gd name="T2" fmla="*/ 209 w 229"/>
                  <a:gd name="T3" fmla="*/ 0 h 217"/>
                  <a:gd name="T4" fmla="*/ 229 w 229"/>
                  <a:gd name="T5" fmla="*/ 20 h 217"/>
                  <a:gd name="T6" fmla="*/ 229 w 229"/>
                  <a:gd name="T7" fmla="*/ 140 h 217"/>
                  <a:gd name="T8" fmla="*/ 209 w 229"/>
                  <a:gd name="T9" fmla="*/ 160 h 217"/>
                  <a:gd name="T10" fmla="*/ 19 w 229"/>
                  <a:gd name="T11" fmla="*/ 160 h 217"/>
                  <a:gd name="T12" fmla="*/ 0 w 229"/>
                  <a:gd name="T13" fmla="*/ 140 h 217"/>
                  <a:gd name="T14" fmla="*/ 0 w 229"/>
                  <a:gd name="T15" fmla="*/ 20 h 217"/>
                  <a:gd name="T16" fmla="*/ 19 w 229"/>
                  <a:gd name="T17" fmla="*/ 0 h 217"/>
                  <a:gd name="T18" fmla="*/ 56 w 229"/>
                  <a:gd name="T19" fmla="*/ 203 h 217"/>
                  <a:gd name="T20" fmla="*/ 94 w 229"/>
                  <a:gd name="T21" fmla="*/ 199 h 217"/>
                  <a:gd name="T22" fmla="*/ 94 w 229"/>
                  <a:gd name="T23" fmla="*/ 171 h 217"/>
                  <a:gd name="T24" fmla="*/ 140 w 229"/>
                  <a:gd name="T25" fmla="*/ 171 h 217"/>
                  <a:gd name="T26" fmla="*/ 140 w 229"/>
                  <a:gd name="T27" fmla="*/ 199 h 217"/>
                  <a:gd name="T28" fmla="*/ 176 w 229"/>
                  <a:gd name="T29" fmla="*/ 203 h 217"/>
                  <a:gd name="T30" fmla="*/ 176 w 229"/>
                  <a:gd name="T31" fmla="*/ 217 h 217"/>
                  <a:gd name="T32" fmla="*/ 56 w 229"/>
                  <a:gd name="T33" fmla="*/ 217 h 217"/>
                  <a:gd name="T34" fmla="*/ 56 w 229"/>
                  <a:gd name="T35" fmla="*/ 203 h 217"/>
                  <a:gd name="T36" fmla="*/ 17 w 229"/>
                  <a:gd name="T37" fmla="*/ 19 h 217"/>
                  <a:gd name="T38" fmla="*/ 17 w 229"/>
                  <a:gd name="T39" fmla="*/ 124 h 217"/>
                  <a:gd name="T40" fmla="*/ 210 w 229"/>
                  <a:gd name="T41" fmla="*/ 124 h 217"/>
                  <a:gd name="T42" fmla="*/ 210 w 229"/>
                  <a:gd name="T43" fmla="*/ 19 h 217"/>
                  <a:gd name="T44" fmla="*/ 17 w 229"/>
                  <a:gd name="T45" fmla="*/ 19 h 217"/>
                  <a:gd name="T46" fmla="*/ 191 w 229"/>
                  <a:gd name="T47" fmla="*/ 134 h 217"/>
                  <a:gd name="T48" fmla="*/ 183 w 229"/>
                  <a:gd name="T49" fmla="*/ 142 h 217"/>
                  <a:gd name="T50" fmla="*/ 191 w 229"/>
                  <a:gd name="T51" fmla="*/ 150 h 217"/>
                  <a:gd name="T52" fmla="*/ 199 w 229"/>
                  <a:gd name="T53" fmla="*/ 142 h 217"/>
                  <a:gd name="T54" fmla="*/ 191 w 229"/>
                  <a:gd name="T55" fmla="*/ 134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9" h="217">
                    <a:moveTo>
                      <a:pt x="19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20" y="0"/>
                      <a:pt x="229" y="9"/>
                      <a:pt x="229" y="20"/>
                    </a:cubicBezTo>
                    <a:cubicBezTo>
                      <a:pt x="229" y="140"/>
                      <a:pt x="229" y="140"/>
                      <a:pt x="229" y="140"/>
                    </a:cubicBezTo>
                    <a:cubicBezTo>
                      <a:pt x="229" y="151"/>
                      <a:pt x="220" y="160"/>
                      <a:pt x="209" y="160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8" y="160"/>
                      <a:pt x="0" y="151"/>
                      <a:pt x="0" y="14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19" y="0"/>
                    </a:cubicBezTo>
                    <a:close/>
                    <a:moveTo>
                      <a:pt x="56" y="203"/>
                    </a:moveTo>
                    <a:cubicBezTo>
                      <a:pt x="69" y="201"/>
                      <a:pt x="81" y="199"/>
                      <a:pt x="94" y="199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140" y="171"/>
                      <a:pt x="140" y="171"/>
                      <a:pt x="140" y="171"/>
                    </a:cubicBezTo>
                    <a:cubicBezTo>
                      <a:pt x="140" y="199"/>
                      <a:pt x="140" y="199"/>
                      <a:pt x="140" y="199"/>
                    </a:cubicBezTo>
                    <a:cubicBezTo>
                      <a:pt x="152" y="200"/>
                      <a:pt x="164" y="201"/>
                      <a:pt x="176" y="203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56" y="217"/>
                      <a:pt x="56" y="217"/>
                      <a:pt x="56" y="217"/>
                    </a:cubicBezTo>
                    <a:cubicBezTo>
                      <a:pt x="56" y="213"/>
                      <a:pt x="56" y="208"/>
                      <a:pt x="56" y="203"/>
                    </a:cubicBezTo>
                    <a:close/>
                    <a:moveTo>
                      <a:pt x="17" y="19"/>
                    </a:moveTo>
                    <a:cubicBezTo>
                      <a:pt x="17" y="124"/>
                      <a:pt x="17" y="124"/>
                      <a:pt x="17" y="124"/>
                    </a:cubicBezTo>
                    <a:cubicBezTo>
                      <a:pt x="210" y="124"/>
                      <a:pt x="210" y="124"/>
                      <a:pt x="210" y="124"/>
                    </a:cubicBezTo>
                    <a:cubicBezTo>
                      <a:pt x="210" y="19"/>
                      <a:pt x="210" y="19"/>
                      <a:pt x="210" y="19"/>
                    </a:cubicBezTo>
                    <a:cubicBezTo>
                      <a:pt x="17" y="19"/>
                      <a:pt x="17" y="19"/>
                      <a:pt x="17" y="19"/>
                    </a:cubicBezTo>
                    <a:close/>
                    <a:moveTo>
                      <a:pt x="191" y="134"/>
                    </a:moveTo>
                    <a:cubicBezTo>
                      <a:pt x="186" y="134"/>
                      <a:pt x="183" y="137"/>
                      <a:pt x="183" y="142"/>
                    </a:cubicBezTo>
                    <a:cubicBezTo>
                      <a:pt x="183" y="146"/>
                      <a:pt x="186" y="150"/>
                      <a:pt x="191" y="150"/>
                    </a:cubicBezTo>
                    <a:cubicBezTo>
                      <a:pt x="195" y="150"/>
                      <a:pt x="199" y="146"/>
                      <a:pt x="199" y="142"/>
                    </a:cubicBezTo>
                    <a:cubicBezTo>
                      <a:pt x="199" y="137"/>
                      <a:pt x="195" y="134"/>
                      <a:pt x="191" y="134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580">
                  <a:solidFill>
                    <a:schemeClr val="tx1">
                      <a:lumMod val="65000"/>
                      <a:lumOff val="35000"/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  <p:sp>
            <p:nvSpPr>
              <p:cNvPr id="531" name="文本框 50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3328544" y="4491991"/>
                <a:ext cx="2882900" cy="933450"/>
              </a:xfrm>
              <a:prstGeom prst="rect">
                <a:avLst/>
              </a:prstGeom>
              <a:noFill/>
              <a:ln/>
            </p:spPr>
            <p:txBody>
              <a:bodyPr wrap="square" rtlCol="0">
                <a:spAutoFit/>
              </a:bodyPr>
              <a:lstStyle/>
              <a:p>
                <a:pPr marL="0" indent="0" algn="l">
                  <a:lnSpc>
                    <a:spcPct val="130000"/>
                  </a:lnSpc>
                  <a:buNone/>
                </a:pP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系统采用关系型数据库存储数据，通过数据库设计实现数据的完整性和安全性。</a:t>
                </a:r>
                <a:endParaRPr/>
              </a:p>
            </p:txBody>
          </p:sp>
          <p:sp>
            <p:nvSpPr>
              <p:cNvPr id="532" name="文本框 55" descr="{&quot;isTemplate&quot;:true,&quot;type&quot;:&quot;title&quot;,&quot;canOmit&quot;:false,&quot;range&quot;:0}"/>
              <p:cNvSpPr txBox="1"/>
              <p:nvPr/>
            </p:nvSpPr>
            <p:spPr>
              <a:xfrm>
                <a:off x="3328544" y="4001772"/>
                <a:ext cx="2882900" cy="457200"/>
              </a:xfrm>
              <a:prstGeom prst="rect">
                <a:avLst/>
              </a:prstGeom>
              <a:noFill/>
              <a:ln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en-US" sz="2400" b="1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数据存储结构</a:t>
                </a:r>
                <a:endParaRPr>
                  <a:latin typeface="默认字体"/>
                  <a:ea typeface="默认字体"/>
                  <a:cs typeface="+mn-cs"/>
                </a:endParaRPr>
              </a:p>
            </p:txBody>
          </p:sp>
        </p:grpSp>
        <p:grpSp>
          <p:nvGrpSpPr>
            <p:cNvPr id="533" name="组合 532"/>
            <p:cNvGrpSpPr/>
            <p:nvPr/>
          </p:nvGrpSpPr>
          <p:grpSpPr>
            <a:xfrm>
              <a:off x="7952296" y="1807212"/>
              <a:ext cx="2882900" cy="3361688"/>
              <a:chOff x="7952296" y="1807212"/>
              <a:chExt cx="2882900" cy="3361688"/>
            </a:xfrm>
          </p:grpSpPr>
          <p:cxnSp>
            <p:nvCxnSpPr>
              <p:cNvPr id="534" name="直接连接符 30"/>
              <p:cNvCxnSpPr/>
              <p:nvPr/>
            </p:nvCxnSpPr>
            <p:spPr>
              <a:xfrm>
                <a:off x="9347851" y="2722392"/>
                <a:ext cx="0" cy="902029"/>
              </a:xfrm>
              <a:prstGeom prst="line">
                <a:avLst/>
              </a:prstGeom>
              <a:ln>
                <a:solidFill>
                  <a:srgbClr val="1F7BC4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5" name="椭圆 35"/>
              <p:cNvSpPr/>
              <p:nvPr/>
            </p:nvSpPr>
            <p:spPr>
              <a:xfrm>
                <a:off x="9152594" y="3529876"/>
                <a:ext cx="390517" cy="390517"/>
              </a:xfrm>
              <a:prstGeom prst="ellipse">
                <a:avLst/>
              </a:prstGeom>
              <a:solidFill>
                <a:schemeClr val="accent1">
                  <a:alpha val="10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3">
                    <a:solidFill>
                      <a:schemeClr val="bg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4</a:t>
                </a:r>
                <a:endParaRPr>
                  <a:latin typeface="默认字体"/>
                  <a:ea typeface="默认字体"/>
                  <a:cs typeface="+mn-cs"/>
                </a:endParaRPr>
              </a:p>
            </p:txBody>
          </p:sp>
          <p:sp>
            <p:nvSpPr>
              <p:cNvPr id="536" name="椭圆 1"/>
              <p:cNvSpPr/>
              <p:nvPr/>
            </p:nvSpPr>
            <p:spPr>
              <a:xfrm>
                <a:off x="8978266" y="1807212"/>
                <a:ext cx="738505" cy="738505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sz="1353">
                  <a:solidFill>
                    <a:schemeClr val="tx1">
                      <a:lumMod val="65000"/>
                      <a:lumOff val="35000"/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  <p:sp>
            <p:nvSpPr>
              <p:cNvPr id="537" name="Freeform 39"/>
              <p:cNvSpPr>
                <a:spLocks noEditPoints="1"/>
              </p:cNvSpPr>
              <p:nvPr/>
            </p:nvSpPr>
            <p:spPr bwMode="auto">
              <a:xfrm>
                <a:off x="9152890" y="1981200"/>
                <a:ext cx="478791" cy="391160"/>
              </a:xfrm>
              <a:custGeom>
                <a:avLst/>
                <a:gdLst>
                  <a:gd name="T0" fmla="*/ 116 w 155"/>
                  <a:gd name="T1" fmla="*/ 12 h 131"/>
                  <a:gd name="T2" fmla="*/ 116 w 155"/>
                  <a:gd name="T3" fmla="*/ 101 h 131"/>
                  <a:gd name="T4" fmla="*/ 155 w 155"/>
                  <a:gd name="T5" fmla="*/ 34 h 131"/>
                  <a:gd name="T6" fmla="*/ 116 w 155"/>
                  <a:gd name="T7" fmla="*/ 12 h 131"/>
                  <a:gd name="T8" fmla="*/ 9 w 155"/>
                  <a:gd name="T9" fmla="*/ 8 h 131"/>
                  <a:gd name="T10" fmla="*/ 0 w 155"/>
                  <a:gd name="T11" fmla="*/ 8 h 131"/>
                  <a:gd name="T12" fmla="*/ 0 w 155"/>
                  <a:gd name="T13" fmla="*/ 16 h 131"/>
                  <a:gd name="T14" fmla="*/ 17 w 155"/>
                  <a:gd name="T15" fmla="*/ 16 h 131"/>
                  <a:gd name="T16" fmla="*/ 17 w 155"/>
                  <a:gd name="T17" fmla="*/ 8 h 131"/>
                  <a:gd name="T18" fmla="*/ 23 w 155"/>
                  <a:gd name="T19" fmla="*/ 14 h 131"/>
                  <a:gd name="T20" fmla="*/ 17 w 155"/>
                  <a:gd name="T21" fmla="*/ 20 h 131"/>
                  <a:gd name="T22" fmla="*/ 9 w 155"/>
                  <a:gd name="T23" fmla="*/ 20 h 131"/>
                  <a:gd name="T24" fmla="*/ 9 w 155"/>
                  <a:gd name="T25" fmla="*/ 28 h 131"/>
                  <a:gd name="T26" fmla="*/ 0 w 155"/>
                  <a:gd name="T27" fmla="*/ 28 h 131"/>
                  <a:gd name="T28" fmla="*/ 0 w 155"/>
                  <a:gd name="T29" fmla="*/ 37 h 131"/>
                  <a:gd name="T30" fmla="*/ 17 w 155"/>
                  <a:gd name="T31" fmla="*/ 37 h 131"/>
                  <a:gd name="T32" fmla="*/ 17 w 155"/>
                  <a:gd name="T33" fmla="*/ 28 h 131"/>
                  <a:gd name="T34" fmla="*/ 23 w 155"/>
                  <a:gd name="T35" fmla="*/ 35 h 131"/>
                  <a:gd name="T36" fmla="*/ 17 w 155"/>
                  <a:gd name="T37" fmla="*/ 41 h 131"/>
                  <a:gd name="T38" fmla="*/ 9 w 155"/>
                  <a:gd name="T39" fmla="*/ 41 h 131"/>
                  <a:gd name="T40" fmla="*/ 9 w 155"/>
                  <a:gd name="T41" fmla="*/ 49 h 131"/>
                  <a:gd name="T42" fmla="*/ 0 w 155"/>
                  <a:gd name="T43" fmla="*/ 49 h 131"/>
                  <a:gd name="T44" fmla="*/ 0 w 155"/>
                  <a:gd name="T45" fmla="*/ 57 h 131"/>
                  <a:gd name="T46" fmla="*/ 17 w 155"/>
                  <a:gd name="T47" fmla="*/ 57 h 131"/>
                  <a:gd name="T48" fmla="*/ 17 w 155"/>
                  <a:gd name="T49" fmla="*/ 49 h 131"/>
                  <a:gd name="T50" fmla="*/ 23 w 155"/>
                  <a:gd name="T51" fmla="*/ 55 h 131"/>
                  <a:gd name="T52" fmla="*/ 17 w 155"/>
                  <a:gd name="T53" fmla="*/ 61 h 131"/>
                  <a:gd name="T54" fmla="*/ 9 w 155"/>
                  <a:gd name="T55" fmla="*/ 61 h 131"/>
                  <a:gd name="T56" fmla="*/ 9 w 155"/>
                  <a:gd name="T57" fmla="*/ 70 h 131"/>
                  <a:gd name="T58" fmla="*/ 0 w 155"/>
                  <a:gd name="T59" fmla="*/ 70 h 131"/>
                  <a:gd name="T60" fmla="*/ 0 w 155"/>
                  <a:gd name="T61" fmla="*/ 78 h 131"/>
                  <a:gd name="T62" fmla="*/ 17 w 155"/>
                  <a:gd name="T63" fmla="*/ 78 h 131"/>
                  <a:gd name="T64" fmla="*/ 17 w 155"/>
                  <a:gd name="T65" fmla="*/ 70 h 131"/>
                  <a:gd name="T66" fmla="*/ 23 w 155"/>
                  <a:gd name="T67" fmla="*/ 76 h 131"/>
                  <a:gd name="T68" fmla="*/ 17 w 155"/>
                  <a:gd name="T69" fmla="*/ 82 h 131"/>
                  <a:gd name="T70" fmla="*/ 9 w 155"/>
                  <a:gd name="T71" fmla="*/ 82 h 131"/>
                  <a:gd name="T72" fmla="*/ 9 w 155"/>
                  <a:gd name="T73" fmla="*/ 90 h 131"/>
                  <a:gd name="T74" fmla="*/ 0 w 155"/>
                  <a:gd name="T75" fmla="*/ 90 h 131"/>
                  <a:gd name="T76" fmla="*/ 0 w 155"/>
                  <a:gd name="T77" fmla="*/ 98 h 131"/>
                  <a:gd name="T78" fmla="*/ 17 w 155"/>
                  <a:gd name="T79" fmla="*/ 98 h 131"/>
                  <a:gd name="T80" fmla="*/ 17 w 155"/>
                  <a:gd name="T81" fmla="*/ 90 h 131"/>
                  <a:gd name="T82" fmla="*/ 23 w 155"/>
                  <a:gd name="T83" fmla="*/ 96 h 131"/>
                  <a:gd name="T84" fmla="*/ 17 w 155"/>
                  <a:gd name="T85" fmla="*/ 102 h 131"/>
                  <a:gd name="T86" fmla="*/ 9 w 155"/>
                  <a:gd name="T87" fmla="*/ 102 h 131"/>
                  <a:gd name="T88" fmla="*/ 9 w 155"/>
                  <a:gd name="T89" fmla="*/ 111 h 131"/>
                  <a:gd name="T90" fmla="*/ 0 w 155"/>
                  <a:gd name="T91" fmla="*/ 111 h 131"/>
                  <a:gd name="T92" fmla="*/ 0 w 155"/>
                  <a:gd name="T93" fmla="*/ 119 h 131"/>
                  <a:gd name="T94" fmla="*/ 17 w 155"/>
                  <a:gd name="T95" fmla="*/ 119 h 131"/>
                  <a:gd name="T96" fmla="*/ 17 w 155"/>
                  <a:gd name="T97" fmla="*/ 111 h 131"/>
                  <a:gd name="T98" fmla="*/ 23 w 155"/>
                  <a:gd name="T99" fmla="*/ 117 h 131"/>
                  <a:gd name="T100" fmla="*/ 17 w 155"/>
                  <a:gd name="T101" fmla="*/ 123 h 131"/>
                  <a:gd name="T102" fmla="*/ 9 w 155"/>
                  <a:gd name="T103" fmla="*/ 123 h 131"/>
                  <a:gd name="T104" fmla="*/ 9 w 155"/>
                  <a:gd name="T105" fmla="*/ 131 h 131"/>
                  <a:gd name="T106" fmla="*/ 107 w 155"/>
                  <a:gd name="T107" fmla="*/ 131 h 131"/>
                  <a:gd name="T108" fmla="*/ 107 w 155"/>
                  <a:gd name="T109" fmla="*/ 0 h 131"/>
                  <a:gd name="T110" fmla="*/ 9 w 155"/>
                  <a:gd name="T111" fmla="*/ 0 h 131"/>
                  <a:gd name="T112" fmla="*/ 9 w 155"/>
                  <a:gd name="T113" fmla="*/ 8 h 131"/>
                  <a:gd name="T114" fmla="*/ 33 w 155"/>
                  <a:gd name="T115" fmla="*/ 20 h 131"/>
                  <a:gd name="T116" fmla="*/ 83 w 155"/>
                  <a:gd name="T117" fmla="*/ 20 h 131"/>
                  <a:gd name="T118" fmla="*/ 83 w 155"/>
                  <a:gd name="T119" fmla="*/ 45 h 131"/>
                  <a:gd name="T120" fmla="*/ 33 w 155"/>
                  <a:gd name="T121" fmla="*/ 45 h 131"/>
                  <a:gd name="T122" fmla="*/ 33 w 155"/>
                  <a:gd name="T123" fmla="*/ 2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5" h="131">
                    <a:moveTo>
                      <a:pt x="116" y="12"/>
                    </a:move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55" y="34"/>
                      <a:pt x="155" y="34"/>
                      <a:pt x="155" y="34"/>
                    </a:cubicBezTo>
                    <a:lnTo>
                      <a:pt x="116" y="12"/>
                    </a:lnTo>
                    <a:close/>
                    <a:moveTo>
                      <a:pt x="9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8"/>
                      <a:pt x="23" y="11"/>
                      <a:pt x="23" y="14"/>
                    </a:cubicBezTo>
                    <a:cubicBezTo>
                      <a:pt x="23" y="17"/>
                      <a:pt x="20" y="20"/>
                      <a:pt x="17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0" y="28"/>
                      <a:pt x="23" y="31"/>
                      <a:pt x="23" y="35"/>
                    </a:cubicBezTo>
                    <a:cubicBezTo>
                      <a:pt x="23" y="38"/>
                      <a:pt x="20" y="41"/>
                      <a:pt x="17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20" y="49"/>
                      <a:pt x="23" y="52"/>
                      <a:pt x="23" y="55"/>
                    </a:cubicBezTo>
                    <a:cubicBezTo>
                      <a:pt x="23" y="59"/>
                      <a:pt x="20" y="61"/>
                      <a:pt x="17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0"/>
                      <a:pt x="23" y="72"/>
                      <a:pt x="23" y="76"/>
                    </a:cubicBezTo>
                    <a:cubicBezTo>
                      <a:pt x="23" y="79"/>
                      <a:pt x="20" y="82"/>
                      <a:pt x="17" y="82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20" y="90"/>
                      <a:pt x="23" y="93"/>
                      <a:pt x="23" y="96"/>
                    </a:cubicBezTo>
                    <a:cubicBezTo>
                      <a:pt x="23" y="100"/>
                      <a:pt x="20" y="102"/>
                      <a:pt x="17" y="102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11"/>
                      <a:pt x="9" y="111"/>
                      <a:pt x="9" y="111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20" y="111"/>
                      <a:pt x="23" y="113"/>
                      <a:pt x="23" y="117"/>
                    </a:cubicBezTo>
                    <a:cubicBezTo>
                      <a:pt x="23" y="120"/>
                      <a:pt x="20" y="123"/>
                      <a:pt x="17" y="123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107" y="131"/>
                      <a:pt x="107" y="131"/>
                      <a:pt x="107" y="131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8"/>
                    </a:lnTo>
                    <a:close/>
                    <a:moveTo>
                      <a:pt x="33" y="20"/>
                    </a:moveTo>
                    <a:cubicBezTo>
                      <a:pt x="83" y="20"/>
                      <a:pt x="83" y="20"/>
                      <a:pt x="83" y="20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33" y="45"/>
                      <a:pt x="33" y="45"/>
                      <a:pt x="33" y="45"/>
                    </a:cubicBezTo>
                    <a:lnTo>
                      <a:pt x="33" y="2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353">
                  <a:solidFill>
                    <a:schemeClr val="tx1">
                      <a:lumMod val="65000"/>
                      <a:lumOff val="35000"/>
                      <a:alpha val="100000"/>
                    </a:schemeClr>
                  </a:solidFill>
                  <a:latin typeface="默认字体"/>
                  <a:ea typeface="默认字体"/>
                  <a:cs typeface="等线"/>
                  <a:sym typeface="思源宋体 CN"/>
                </a:endParaRPr>
              </a:p>
            </p:txBody>
          </p:sp>
          <p:sp>
            <p:nvSpPr>
              <p:cNvPr id="538" name="文本框 52" descr="{&quot;isTemplate&quot;:true,&quot;type&quot;:&quot;content&quot;,&quot;canOmit&quot;:false,&quot;range&quot;:0}"/>
              <p:cNvSpPr txBox="1"/>
              <p:nvPr/>
            </p:nvSpPr>
            <p:spPr>
              <a:xfrm>
                <a:off x="7952296" y="4521200"/>
                <a:ext cx="2882900" cy="647700"/>
              </a:xfrm>
              <a:prstGeom prst="rect">
                <a:avLst/>
              </a:prstGeom>
              <a:noFill/>
              <a:ln/>
            </p:spPr>
            <p:txBody>
              <a:bodyPr wrap="square" rtlCol="0">
                <a:spAutoFit/>
              </a:bodyPr>
              <a:lstStyle/>
              <a:p>
                <a:pPr marL="0" indent="0" algn="l">
                  <a:lnSpc>
                    <a:spcPct val="130000"/>
                  </a:lnSpc>
                  <a:buNone/>
                </a:pPr>
                <a:r>
                  <a:rPr lang="zh-CN" sz="1400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系统设计统一的接口规范，确保前后端数据交互的一致性和规范性。</a:t>
                </a:r>
                <a:endParaRPr/>
              </a:p>
            </p:txBody>
          </p:sp>
          <p:sp>
            <p:nvSpPr>
              <p:cNvPr id="539" name="文本框 56" descr="{&quot;isTemplate&quot;:true,&quot;type&quot;:&quot;title&quot;,&quot;canOmit&quot;:false,&quot;range&quot;:0}"/>
              <p:cNvSpPr txBox="1"/>
              <p:nvPr/>
            </p:nvSpPr>
            <p:spPr>
              <a:xfrm>
                <a:off x="7952296" y="4001771"/>
                <a:ext cx="2882900" cy="457200"/>
              </a:xfrm>
              <a:prstGeom prst="rect">
                <a:avLst/>
              </a:prstGeom>
              <a:noFill/>
              <a:ln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r>
                  <a:rPr lang="en-US" sz="2400" b="1">
                    <a:solidFill>
                      <a:schemeClr val="tx1">
                        <a:alpha val="100000"/>
                      </a:schemeClr>
                    </a:solidFill>
                    <a:latin typeface="默认字体"/>
                    <a:ea typeface="默认字体"/>
                    <a:cs typeface="等线"/>
                    <a:sym typeface="思源宋体 CN"/>
                  </a:rPr>
                  <a:t>接口设计</a:t>
                </a:r>
                <a:endParaRPr>
                  <a:latin typeface="默认字体"/>
                  <a:ea typeface="默认字体"/>
                  <a:cs typeface="+mn-cs"/>
                </a:endParaRPr>
              </a:p>
            </p:txBody>
          </p:sp>
        </p:grpSp>
      </p:grpSp>
      <p:sp>
        <p:nvSpPr>
          <p:cNvPr id="540" name="文本框 539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关键要素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6d9ff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任意多边形: 形状 541"/>
          <p:cNvSpPr>
            <a:spLocks noChangeAspect="1"/>
          </p:cNvSpPr>
          <p:nvPr/>
        </p:nvSpPr>
        <p:spPr bwMode="auto">
          <a:xfrm>
            <a:off x="5755993" y="3769470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sz="1353">
              <a:latin typeface="默认字体"/>
              <a:ea typeface="默认字体"/>
              <a:cs typeface="+mn-cs"/>
              <a:sym typeface="思源宋体 CN"/>
            </a:endParaRPr>
          </a:p>
        </p:txBody>
      </p:sp>
      <p:sp>
        <p:nvSpPr>
          <p:cNvPr id="543" name="文本框 54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教师端——添加题目部分</a:t>
            </a:r>
            <a:endParaRPr/>
          </a:p>
        </p:txBody>
      </p:sp>
      <p:pic>
        <p:nvPicPr>
          <p:cNvPr id="544" name="图片 543"/>
          <p:cNvPicPr/>
          <p:nvPr/>
        </p:nvPicPr>
        <p:blipFill>
          <a:blip r:embed="rId2"/>
          <a:stretch>
            <a:fillRect/>
          </a:stretch>
        </p:blipFill>
        <p:spPr>
          <a:xfrm>
            <a:off x="3245014" y="938739"/>
            <a:ext cx="5714267" cy="591926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7fce3ed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ncent" descr="{&quot;isTemplate&quot;:true,&quot;type&quot;:&quot;title&quot;,&quot;canOmit&quot;:false,&quot;range&quot;:0}"/>
          <p:cNvSpPr txBox="1"/>
          <p:nvPr/>
        </p:nvSpPr>
        <p:spPr>
          <a:xfrm>
            <a:off x="660396" y="419688"/>
            <a:ext cx="1091565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defRPr>
            </a:pPr>
            <a:r>
              <a:rPr lang="zh-CN" sz="2800" b="1" i="0" u="none" strike="noStrike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管理员端-课程管理部分</a:t>
            </a:r>
            <a:endParaRPr/>
          </a:p>
        </p:txBody>
      </p:sp>
      <p:pic>
        <p:nvPicPr>
          <p:cNvPr id="547" name="图片 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47" y="1098302"/>
            <a:ext cx="7172107" cy="510713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7fce3ed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ncent" descr="{&quot;isTemplate&quot;:true,&quot;type&quot;:&quot;title&quot;,&quot;canOmit&quot;:false,&quot;range&quot;:0}"/>
          <p:cNvSpPr txBox="1"/>
          <p:nvPr/>
        </p:nvSpPr>
        <p:spPr>
          <a:xfrm>
            <a:off x="660396" y="419688"/>
            <a:ext cx="1091565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defRPr>
            </a:pPr>
            <a:r>
              <a:rPr lang="zh-CN" sz="2800" b="1" i="0" u="none" strike="noStrike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管理员端-课程管理部分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F51E73-9FB4-A7CE-75AC-502474B0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254" y="1244600"/>
            <a:ext cx="7251492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7fce3ed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ncent" descr="{&quot;isTemplate&quot;:true,&quot;type&quot;:&quot;title&quot;,&quot;canOmit&quot;:false,&quot;range&quot;:0}"/>
          <p:cNvSpPr txBox="1"/>
          <p:nvPr/>
        </p:nvSpPr>
        <p:spPr>
          <a:xfrm>
            <a:off x="660396" y="419688"/>
            <a:ext cx="1091565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defRPr>
            </a:pPr>
            <a:r>
              <a:rPr lang="zh-CN" sz="2800" b="1" i="0" u="none" strike="noStrike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管理员端-课程管理部分</a:t>
            </a:r>
            <a:endParaRPr/>
          </a:p>
        </p:txBody>
      </p:sp>
      <p:pic>
        <p:nvPicPr>
          <p:cNvPr id="553" name="图片 5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87" y="1106410"/>
            <a:ext cx="7182225" cy="511256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7fce3ed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ncent" descr="{&quot;isTemplate&quot;:true,&quot;type&quot;:&quot;title&quot;,&quot;canOmit&quot;:false,&quot;range&quot;:0}"/>
          <p:cNvSpPr txBox="1"/>
          <p:nvPr/>
        </p:nvSpPr>
        <p:spPr>
          <a:xfrm>
            <a:off x="660396" y="419688"/>
            <a:ext cx="1091565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defRPr>
            </a:pPr>
            <a:r>
              <a:rPr lang="zh-CN" sz="2800" b="1" i="0" u="none" strike="noStrike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管理员端-学生部分</a:t>
            </a:r>
            <a:endParaRPr/>
          </a:p>
        </p:txBody>
      </p:sp>
      <p:pic>
        <p:nvPicPr>
          <p:cNvPr id="556" name="图片 555"/>
          <p:cNvPicPr/>
          <p:nvPr/>
        </p:nvPicPr>
        <p:blipFill>
          <a:blip r:embed="rId2"/>
          <a:stretch>
            <a:fillRect/>
          </a:stretch>
        </p:blipFill>
        <p:spPr>
          <a:xfrm>
            <a:off x="2730334" y="1041988"/>
            <a:ext cx="6775774" cy="558442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7fce3ed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ncent" descr="{&quot;isTemplate&quot;:true,&quot;type&quot;:&quot;title&quot;,&quot;canOmit&quot;:false,&quot;range&quot;:0}"/>
          <p:cNvSpPr txBox="1"/>
          <p:nvPr/>
        </p:nvSpPr>
        <p:spPr>
          <a:xfrm>
            <a:off x="660396" y="419688"/>
            <a:ext cx="1091565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defRPr>
            </a:pPr>
            <a:r>
              <a:rPr lang="zh-CN" sz="2800" b="1" i="0" u="none" strike="noStrike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管理员端-学生部分</a:t>
            </a:r>
            <a:endParaRPr/>
          </a:p>
        </p:txBody>
      </p:sp>
      <p:pic>
        <p:nvPicPr>
          <p:cNvPr id="559" name="图片 558"/>
          <p:cNvPicPr/>
          <p:nvPr/>
        </p:nvPicPr>
        <p:blipFill>
          <a:blip r:embed="rId2"/>
          <a:stretch>
            <a:fillRect/>
          </a:stretch>
        </p:blipFill>
        <p:spPr>
          <a:xfrm>
            <a:off x="2560376" y="1194388"/>
            <a:ext cx="7071247" cy="504137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7fce3ed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ncent" descr="{&quot;isTemplate&quot;:true,&quot;type&quot;:&quot;title&quot;,&quot;canOmit&quot;:false,&quot;range&quot;:0}"/>
          <p:cNvSpPr txBox="1"/>
          <p:nvPr/>
        </p:nvSpPr>
        <p:spPr>
          <a:xfrm>
            <a:off x="660396" y="419688"/>
            <a:ext cx="1091565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defRPr>
            </a:pPr>
            <a:r>
              <a:rPr lang="zh-CN" sz="2800" b="1" i="0" u="none" strike="noStrike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管理员端-学生部分</a:t>
            </a:r>
            <a:endParaRPr/>
          </a:p>
        </p:txBody>
      </p:sp>
      <p:pic>
        <p:nvPicPr>
          <p:cNvPr id="562" name="图片 561"/>
          <p:cNvPicPr/>
          <p:nvPr/>
        </p:nvPicPr>
        <p:blipFill>
          <a:blip r:embed="rId2"/>
          <a:stretch>
            <a:fillRect/>
          </a:stretch>
        </p:blipFill>
        <p:spPr>
          <a:xfrm>
            <a:off x="2550576" y="1107440"/>
            <a:ext cx="7090849" cy="50596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7fce3ed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ncent" descr="{&quot;isTemplate&quot;:true,&quot;type&quot;:&quot;title&quot;,&quot;canOmit&quot;:false,&quot;range&quot;:0}"/>
          <p:cNvSpPr txBox="1"/>
          <p:nvPr/>
        </p:nvSpPr>
        <p:spPr>
          <a:xfrm>
            <a:off x="660396" y="419688"/>
            <a:ext cx="1091565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defRPr>
            </a:pPr>
            <a:r>
              <a:rPr lang="zh-CN" sz="2800" b="1" i="0" u="none" strike="noStrike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管理员端-教师部分</a:t>
            </a:r>
            <a:endParaRPr/>
          </a:p>
        </p:txBody>
      </p:sp>
      <p:pic>
        <p:nvPicPr>
          <p:cNvPr id="565" name="图片 564"/>
          <p:cNvPicPr/>
          <p:nvPr/>
        </p:nvPicPr>
        <p:blipFill>
          <a:blip r:embed="rId2"/>
          <a:stretch>
            <a:fillRect/>
          </a:stretch>
        </p:blipFill>
        <p:spPr>
          <a:xfrm>
            <a:off x="2860034" y="1254865"/>
            <a:ext cx="6471932" cy="539993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7fce3ed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ncent" descr="{&quot;isTemplate&quot;:true,&quot;type&quot;:&quot;title&quot;,&quot;canOmit&quot;:false,&quot;range&quot;:0}"/>
          <p:cNvSpPr txBox="1"/>
          <p:nvPr/>
        </p:nvSpPr>
        <p:spPr>
          <a:xfrm>
            <a:off x="660396" y="419688"/>
            <a:ext cx="1091565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defRPr>
            </a:pPr>
            <a:r>
              <a:rPr lang="zh-CN" sz="2800" b="1" i="0" u="none" strike="noStrike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管理员端-教师部分</a:t>
            </a:r>
            <a:endParaRPr/>
          </a:p>
        </p:txBody>
      </p:sp>
      <p:pic>
        <p:nvPicPr>
          <p:cNvPr id="568" name="图片 567"/>
          <p:cNvPicPr/>
          <p:nvPr/>
        </p:nvPicPr>
        <p:blipFill>
          <a:blip r:embed="rId2"/>
          <a:stretch>
            <a:fillRect/>
          </a:stretch>
        </p:blipFill>
        <p:spPr>
          <a:xfrm>
            <a:off x="2450847" y="1137215"/>
            <a:ext cx="7334749" cy="522294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67fce3ed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ncent" descr="{&quot;isTemplate&quot;:true,&quot;type&quot;:&quot;title&quot;,&quot;canOmit&quot;:false,&quot;range&quot;:0}"/>
          <p:cNvSpPr txBox="1"/>
          <p:nvPr/>
        </p:nvSpPr>
        <p:spPr>
          <a:xfrm>
            <a:off x="660396" y="419688"/>
            <a:ext cx="1091565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defRPr>
            </a:pPr>
            <a:r>
              <a:rPr lang="zh-CN" sz="2800" b="1" i="0" u="none" strike="noStrike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管理员端-教师部分</a:t>
            </a:r>
            <a:endParaRPr/>
          </a:p>
        </p:txBody>
      </p:sp>
      <p:pic>
        <p:nvPicPr>
          <p:cNvPr id="571" name="图片 570"/>
          <p:cNvPicPr/>
          <p:nvPr/>
        </p:nvPicPr>
        <p:blipFill>
          <a:blip r:embed="rId2"/>
          <a:stretch>
            <a:fillRect/>
          </a:stretch>
        </p:blipFill>
        <p:spPr>
          <a:xfrm>
            <a:off x="2272173" y="1107440"/>
            <a:ext cx="7647655" cy="54457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10b4da0f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文本框 572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整体结构</a:t>
            </a:r>
            <a:endParaRPr lang="en-US" sz="2800" b="1">
              <a:latin typeface="等线 Light"/>
              <a:ea typeface="等线 Light"/>
              <a:cs typeface="+mn-cs"/>
            </a:endParaRPr>
          </a:p>
        </p:txBody>
      </p:sp>
      <p:pic>
        <p:nvPicPr>
          <p:cNvPr id="574" name="图片 5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04" y="938739"/>
            <a:ext cx="8932984" cy="553546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4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组合 20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577" name="组合 21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578" name="椭圆 4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79" name="椭圆 4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0" name="椭圆 4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1" name="椭圆 4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2" name="椭圆 4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3" name="椭圆 4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4" name="椭圆 5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5" name="椭圆 5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6" name="椭圆 5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7" name="椭圆 5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588" name="组合 22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589" name="椭圆 3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0" name="椭圆 3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1" name="椭圆 3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2" name="椭圆 3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3" name="椭圆 3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4" name="椭圆 3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5" name="椭圆 4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6" name="椭圆 4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7" name="椭圆 4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8" name="椭圆 4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599" name="组合 23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600" name="椭圆 2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01" name="椭圆 2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02" name="椭圆 2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03" name="椭圆 2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04" name="椭圆 2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05" name="椭圆 2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06" name="椭圆 3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07" name="椭圆 3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08" name="椭圆 3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09" name="椭圆 3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610" name="文本框 63"/>
          <p:cNvSpPr txBox="1"/>
          <p:nvPr/>
        </p:nvSpPr>
        <p:spPr>
          <a:xfrm>
            <a:off x="772928" y="2460433"/>
            <a:ext cx="6459855" cy="49734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lvl="0" indent="0" algn="l" defTabSz="914400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800" b="1" u="none" strike="noStrike" spc="0" baseline="0">
                <a:ln w="19050">
                  <a:noFill/>
                </a:ln>
                <a:solidFill>
                  <a:schemeClr val="accent4">
                    <a:lumMod val="40000"/>
                    <a:lumOff val="60000"/>
                    <a:alpha val="100000"/>
                  </a:schemeClr>
                </a:solidFill>
                <a:effectLst/>
                <a:latin typeface="Arial Black"/>
                <a:ea typeface="微软雅黑"/>
                <a:cs typeface="Arial Black"/>
              </a:rPr>
              <a:t>THANK YOU FOR WATCHING</a:t>
            </a:r>
            <a:endParaRPr/>
          </a:p>
        </p:txBody>
      </p:sp>
      <p:grpSp>
        <p:nvGrpSpPr>
          <p:cNvPr id="611" name="组合 64"/>
          <p:cNvGrpSpPr/>
          <p:nvPr/>
        </p:nvGrpSpPr>
        <p:grpSpPr>
          <a:xfrm>
            <a:off x="2046331" y="1766835"/>
            <a:ext cx="1387196" cy="1387196"/>
            <a:chOff x="2812254" y="402302"/>
            <a:chExt cx="2090932" cy="2090932"/>
          </a:xfrm>
        </p:grpSpPr>
        <p:sp>
          <p:nvSpPr>
            <p:cNvPr id="612" name="缺角矩形 65"/>
            <p:cNvSpPr/>
            <p:nvPr/>
          </p:nvSpPr>
          <p:spPr>
            <a:xfrm>
              <a:off x="3933417" y="506992"/>
              <a:ext cx="740370" cy="740370"/>
            </a:xfrm>
            <a:prstGeom prst="plaque">
              <a:avLst>
                <a:gd name="adj" fmla="val 50000"/>
              </a:avLst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黑体 CN Medium"/>
                <a:cs typeface="+mn-cs"/>
              </a:endParaRPr>
            </a:p>
          </p:txBody>
        </p:sp>
        <p:sp>
          <p:nvSpPr>
            <p:cNvPr id="613" name="椭圆 66"/>
            <p:cNvSpPr/>
            <p:nvPr/>
          </p:nvSpPr>
          <p:spPr>
            <a:xfrm>
              <a:off x="2812254" y="402302"/>
              <a:ext cx="2090932" cy="2090932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39000">
                    <a:srgbClr val="00CCFF"/>
                  </a:gs>
                  <a:gs pos="75000">
                    <a:sysClr val="window" lastClr="FFFFFF">
                      <a:alpha val="0"/>
                    </a:sysClr>
                  </a:gs>
                </a:gsLst>
                <a:lin ang="16200000" scaled="0"/>
              </a:gradFill>
              <a:prstDash val="solid"/>
              <a:miter lim="800000"/>
            </a:ln>
            <a:effectLst/>
            <a:scene3d>
              <a:camera prst="perspectiveRelaxed" fov="4800000">
                <a:rot lat="17400000" lon="300000" rev="1500000"/>
              </a:camera>
              <a:lightRig rig="threePt" dir="t"/>
            </a:scene3d>
            <a:sp3d prstMaterial="softEdge"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OPPOSans R"/>
                <a:cs typeface="+mn-cs"/>
              </a:endParaRPr>
            </a:p>
          </p:txBody>
        </p:sp>
      </p:grpSp>
      <p:sp>
        <p:nvSpPr>
          <p:cNvPr id="614" name="文本框 68"/>
          <p:cNvSpPr txBox="1"/>
          <p:nvPr/>
        </p:nvSpPr>
        <p:spPr>
          <a:xfrm>
            <a:off x="664924" y="2957504"/>
            <a:ext cx="7656115" cy="132343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/>
            <a:r>
              <a:rPr lang="zh-CN" sz="7200" b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感谢您的观看聆听</a:t>
            </a:r>
            <a:endParaRPr lang="zh-CN" sz="7200" b="1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Microsoft YaHei"/>
              <a:ea typeface="Microsoft YaHei"/>
              <a:cs typeface="思源宋体 CN Heavy"/>
            </a:endParaRPr>
          </a:p>
        </p:txBody>
      </p:sp>
      <p:cxnSp>
        <p:nvCxnSpPr>
          <p:cNvPr id="615" name="直线连接符 9"/>
          <p:cNvCxnSpPr/>
          <p:nvPr/>
        </p:nvCxnSpPr>
        <p:spPr>
          <a:xfrm>
            <a:off x="3474720" y="4574345"/>
            <a:ext cx="441960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a92bc7e7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文本框 616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系统架构</a:t>
            </a:r>
            <a:endParaRPr lang="en-US" sz="2800" b="1">
              <a:latin typeface="等线 Light"/>
              <a:ea typeface="等线 Light"/>
              <a:cs typeface="+mn-cs"/>
            </a:endParaRPr>
          </a:p>
        </p:txBody>
      </p:sp>
      <p:pic>
        <p:nvPicPr>
          <p:cNvPr id="618" name="图片 6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43" y="938739"/>
            <a:ext cx="6992115" cy="56774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621" name="文本框 3"/>
          <p:cNvSpPr txBox="1"/>
          <p:nvPr/>
        </p:nvSpPr>
        <p:spPr>
          <a:xfrm>
            <a:off x="4832684" y="2321004"/>
            <a:ext cx="2527300" cy="110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02</a:t>
            </a:r>
            <a:endParaRPr lang="zh-CN" sz="6600" b="1" u="none" strike="noStrike" spc="0" baseline="0">
              <a:ln>
                <a:noFill/>
              </a:ln>
              <a:solidFill>
                <a:srgbClr val="0000CC">
                  <a:alpha val="100000"/>
                </a:srgbClr>
              </a:solidFill>
              <a:effectLst/>
              <a:latin typeface="Arial Black"/>
              <a:ea typeface="思源宋体 CN"/>
              <a:cs typeface="Arial Black"/>
            </a:endParaRPr>
          </a:p>
        </p:txBody>
      </p:sp>
      <p:sp>
        <p:nvSpPr>
          <p:cNvPr id="622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技术框架设计</a:t>
            </a:r>
            <a:endParaRPr/>
          </a:p>
        </p:txBody>
      </p:sp>
      <p:grpSp>
        <p:nvGrpSpPr>
          <p:cNvPr id="623" name="组合 15"/>
          <p:cNvGrpSpPr/>
          <p:nvPr/>
        </p:nvGrpSpPr>
        <p:grpSpPr>
          <a:xfrm>
            <a:off x="5761821" y="6053885"/>
            <a:ext cx="668358" cy="115908"/>
            <a:chOff x="5219700" y="6023405"/>
            <a:chExt cx="668358" cy="115908"/>
          </a:xfrm>
        </p:grpSpPr>
        <p:sp>
          <p:nvSpPr>
            <p:cNvPr id="624" name="椭圆 12"/>
            <p:cNvSpPr/>
            <p:nvPr/>
          </p:nvSpPr>
          <p:spPr>
            <a:xfrm>
              <a:off x="5219700" y="6023405"/>
              <a:ext cx="115908" cy="115908"/>
            </a:xfrm>
            <a:prstGeom prst="ellipse">
              <a:avLst/>
            </a:prstGeom>
            <a:solidFill>
              <a:schemeClr val="accent6">
                <a:lumMod val="75000"/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  <p:sp>
          <p:nvSpPr>
            <p:cNvPr id="625" name="椭圆 13"/>
            <p:cNvSpPr/>
            <p:nvPr/>
          </p:nvSpPr>
          <p:spPr>
            <a:xfrm>
              <a:off x="5495925" y="6023405"/>
              <a:ext cx="115908" cy="115908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  <p:sp>
          <p:nvSpPr>
            <p:cNvPr id="626" name="椭圆 14"/>
            <p:cNvSpPr/>
            <p:nvPr/>
          </p:nvSpPr>
          <p:spPr>
            <a:xfrm>
              <a:off x="5772150" y="6023405"/>
              <a:ext cx="115908" cy="115908"/>
            </a:xfrm>
            <a:prstGeom prst="ellipse">
              <a:avLst/>
            </a:prstGeom>
            <a:solidFill>
              <a:schemeClr val="accent6">
                <a:lumMod val="75000"/>
                <a:alpha val="10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lt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宋体 CN"/>
                <a:cs typeface="+mn-cs"/>
              </a:endParaRPr>
            </a:p>
          </p:txBody>
        </p:sp>
      </p:grpSp>
      <p:grpSp>
        <p:nvGrpSpPr>
          <p:cNvPr id="627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628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629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30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31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32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33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34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35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36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37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38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639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640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41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42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43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44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45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46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47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48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49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650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651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52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53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54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55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56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57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58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59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60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661" name="矩形: 圆角 69"/>
          <p:cNvSpPr/>
          <p:nvPr/>
        </p:nvSpPr>
        <p:spPr>
          <a:xfrm>
            <a:off x="701756" y="5732397"/>
            <a:ext cx="1739770" cy="432785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600" b="1">
                <a:solidFill>
                  <a:schemeClr val="bg1">
                    <a:alpha val="100000"/>
                  </a:schemeClr>
                </a:solidFill>
                <a:latin typeface="Arial Black"/>
                <a:ea typeface="Microsoft YaHei"/>
                <a:cs typeface="Arial Black"/>
              </a:rPr>
              <a:t>Part Two</a:t>
            </a:r>
            <a:endParaRPr lang="en-US" sz="1600" b="1">
              <a:solidFill>
                <a:srgbClr val="FFFFFF">
                  <a:alpha val="100000"/>
                </a:srgbClr>
              </a:solidFill>
              <a:latin typeface="Arial Black"/>
              <a:ea typeface="Microsoft YaHei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b0a9c8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组合 662" descr="{&quot;isTemplate&quot;:true,&quot;type&quot;:&quot;list&quot;,&quot;alignment&quot;:&quot;left&quot;,&quot;alignmentVertical&quot;:&quot;top&quot;,&quot;canOmit&quot;:false,&quot;scalable&quot;:false,&quot;minItemsCount&quot;:-1}"/>
          <p:cNvGrpSpPr/>
          <p:nvPr/>
        </p:nvGrpSpPr>
        <p:grpSpPr>
          <a:xfrm>
            <a:off x="486020" y="1820513"/>
            <a:ext cx="11222075" cy="4642809"/>
            <a:chOff x="486020" y="1820513"/>
            <a:chExt cx="11222075" cy="4642809"/>
          </a:xfrm>
        </p:grpSpPr>
        <p:grpSp>
          <p:nvGrpSpPr>
            <p:cNvPr id="664" name="组合 663"/>
            <p:cNvGrpSpPr/>
            <p:nvPr/>
          </p:nvGrpSpPr>
          <p:grpSpPr>
            <a:xfrm>
              <a:off x="486020" y="3260889"/>
              <a:ext cx="2519997" cy="3202433"/>
              <a:chOff x="486020" y="3260889"/>
              <a:chExt cx="2519997" cy="3202433"/>
            </a:xfrm>
          </p:grpSpPr>
          <p:sp>
            <p:nvSpPr>
              <p:cNvPr id="665" name="矩形 664"/>
              <p:cNvSpPr/>
              <p:nvPr/>
            </p:nvSpPr>
            <p:spPr>
              <a:xfrm>
                <a:off x="1294317" y="3260889"/>
                <a:ext cx="903403" cy="121594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66" name="椭圆 665"/>
              <p:cNvSpPr/>
              <p:nvPr/>
            </p:nvSpPr>
            <p:spPr>
              <a:xfrm>
                <a:off x="1225382" y="3439042"/>
                <a:ext cx="1041274" cy="1041274"/>
              </a:xfrm>
              <a:prstGeom prst="ellipse">
                <a:avLst/>
              </a:prstGeom>
              <a:solidFill>
                <a:schemeClr val="accent1"/>
              </a:solidFill>
              <a:ln w="381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1568583" y="3761185"/>
                <a:ext cx="354871" cy="363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31" h="20433" extrusionOk="0">
                    <a:moveTo>
                      <a:pt x="14102" y="6331"/>
                    </a:moveTo>
                    <a:cubicBezTo>
                      <a:pt x="13391" y="5619"/>
                      <a:pt x="13391" y="4469"/>
                      <a:pt x="14102" y="3759"/>
                    </a:cubicBezTo>
                    <a:cubicBezTo>
                      <a:pt x="14812" y="3049"/>
                      <a:pt x="15965" y="3049"/>
                      <a:pt x="16674" y="3759"/>
                    </a:cubicBezTo>
                    <a:cubicBezTo>
                      <a:pt x="17385" y="4469"/>
                      <a:pt x="17385" y="5619"/>
                      <a:pt x="16674" y="6331"/>
                    </a:cubicBezTo>
                    <a:cubicBezTo>
                      <a:pt x="15965" y="7041"/>
                      <a:pt x="14812" y="7041"/>
                      <a:pt x="14102" y="6331"/>
                    </a:cubicBezTo>
                    <a:close/>
                    <a:moveTo>
                      <a:pt x="12904" y="13199"/>
                    </a:moveTo>
                    <a:cubicBezTo>
                      <a:pt x="12904" y="13199"/>
                      <a:pt x="21289" y="7286"/>
                      <a:pt x="20359" y="518"/>
                    </a:cubicBezTo>
                    <a:cubicBezTo>
                      <a:pt x="20339" y="369"/>
                      <a:pt x="20289" y="271"/>
                      <a:pt x="20226" y="206"/>
                    </a:cubicBezTo>
                    <a:cubicBezTo>
                      <a:pt x="20162" y="145"/>
                      <a:pt x="20065" y="93"/>
                      <a:pt x="19914" y="72"/>
                    </a:cubicBezTo>
                    <a:cubicBezTo>
                      <a:pt x="13147" y="-856"/>
                      <a:pt x="7233" y="7529"/>
                      <a:pt x="7233" y="7529"/>
                    </a:cubicBezTo>
                    <a:cubicBezTo>
                      <a:pt x="2104" y="6928"/>
                      <a:pt x="2478" y="7929"/>
                      <a:pt x="137" y="13421"/>
                    </a:cubicBezTo>
                    <a:cubicBezTo>
                      <a:pt x="-311" y="14470"/>
                      <a:pt x="416" y="14829"/>
                      <a:pt x="1211" y="14536"/>
                    </a:cubicBezTo>
                    <a:cubicBezTo>
                      <a:pt x="2006" y="14242"/>
                      <a:pt x="3764" y="13593"/>
                      <a:pt x="3764" y="13593"/>
                    </a:cubicBezTo>
                    <a:lnTo>
                      <a:pt x="6840" y="16669"/>
                    </a:lnTo>
                    <a:cubicBezTo>
                      <a:pt x="6840" y="16669"/>
                      <a:pt x="6192" y="18426"/>
                      <a:pt x="5897" y="19222"/>
                    </a:cubicBezTo>
                    <a:cubicBezTo>
                      <a:pt x="5604" y="20018"/>
                      <a:pt x="5963" y="20744"/>
                      <a:pt x="7012" y="20297"/>
                    </a:cubicBezTo>
                    <a:cubicBezTo>
                      <a:pt x="12505" y="17955"/>
                      <a:pt x="13504" y="18328"/>
                      <a:pt x="12904" y="13199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grpSp>
            <p:nvGrpSpPr>
              <p:cNvPr id="668" name="组合 667"/>
              <p:cNvGrpSpPr/>
              <p:nvPr/>
            </p:nvGrpSpPr>
            <p:grpSpPr>
              <a:xfrm>
                <a:off x="486020" y="4635735"/>
                <a:ext cx="2519997" cy="1827587"/>
                <a:chOff x="689876" y="4685789"/>
                <a:chExt cx="2519997" cy="1827587"/>
              </a:xfrm>
            </p:grpSpPr>
            <p:sp>
              <p:nvSpPr>
                <p:cNvPr id="669" name="矩形 668" descr="{&quot;isTemplate&quot;:true,&quot;type&quot;:&quot;content&quot;,&quot;canOmit&quot;:false,&quot;range&quot;:0}"/>
                <p:cNvSpPr/>
                <p:nvPr/>
              </p:nvSpPr>
              <p:spPr bwMode="auto">
                <a:xfrm>
                  <a:off x="689876" y="5073387"/>
                  <a:ext cx="2519997" cy="14399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0000" tIns="46800" rIns="90000" bIns="4680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lnSpc>
                      <a:spcPct val="130000"/>
                    </a:lnSpc>
                    <a:buNone/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r>
                    <a:rPr lang="zh-CN" sz="1000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等线"/>
                      <a:sym typeface="思源宋体 CN"/>
                    </a:rPr>
                    <a:t>根据项目需求，选择适合的技术栈。我们采用了前后端分离架构，移动端使用Flutter框架，网页端使用Vue，后端使用Spring Boot。</a:t>
                  </a:r>
                  <a:endParaRPr/>
                </a:p>
              </p:txBody>
            </p:sp>
            <p:sp>
              <p:nvSpPr>
                <p:cNvPr id="670" name="文本框 669" descr="{&quot;isTemplate&quot;:true,&quot;type&quot;:&quot;title&quot;,&quot;canOmit&quot;:false,&quot;range&quot;:0}"/>
                <p:cNvSpPr txBox="1"/>
                <p:nvPr/>
              </p:nvSpPr>
              <p:spPr bwMode="auto">
                <a:xfrm>
                  <a:off x="689876" y="4685789"/>
                  <a:ext cx="2519997" cy="3875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6800" rIns="90000" bIns="4680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FontTx/>
                    <a:buNone/>
                  </a:pPr>
                  <a:r>
                    <a:rPr lang="zh-CN" b="1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宋体 CN"/>
                    </a:rPr>
                    <a:t>技术选型</a:t>
                  </a:r>
                  <a:endParaRPr lang="en-US" b="1">
                    <a:solidFill>
                      <a:schemeClr val="tx1">
                        <a:lumMod val="75000"/>
                        <a:lumOff val="25000"/>
                        <a:alpha val="100000"/>
                      </a:schemeClr>
                    </a:solidFill>
                    <a:latin typeface="默认字体"/>
                    <a:ea typeface="默认字体"/>
                    <a:cs typeface="+mn-cs"/>
                    <a:sym typeface="思源宋体 CN"/>
                  </a:endParaRPr>
                </a:p>
              </p:txBody>
            </p:sp>
          </p:grpSp>
        </p:grpSp>
        <p:grpSp>
          <p:nvGrpSpPr>
            <p:cNvPr id="671" name="组合 670"/>
            <p:cNvGrpSpPr/>
            <p:nvPr/>
          </p:nvGrpSpPr>
          <p:grpSpPr>
            <a:xfrm>
              <a:off x="2185124" y="2774545"/>
              <a:ext cx="3722764" cy="3688777"/>
              <a:chOff x="2185124" y="2774545"/>
              <a:chExt cx="3722764" cy="3688777"/>
            </a:xfrm>
          </p:grpSpPr>
          <p:sp>
            <p:nvSpPr>
              <p:cNvPr id="672" name="矩形 671"/>
              <p:cNvSpPr/>
              <p:nvPr/>
            </p:nvSpPr>
            <p:spPr>
              <a:xfrm>
                <a:off x="4190633" y="2774545"/>
                <a:ext cx="903403" cy="1702284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73" name="椭圆 672"/>
              <p:cNvSpPr/>
              <p:nvPr/>
            </p:nvSpPr>
            <p:spPr>
              <a:xfrm>
                <a:off x="4127252" y="3439043"/>
                <a:ext cx="1041274" cy="1041273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381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4400161" y="3749025"/>
                <a:ext cx="484349" cy="387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43" y="10800"/>
                    </a:moveTo>
                    <a:cubicBezTo>
                      <a:pt x="17065" y="10800"/>
                      <a:pt x="16800" y="11898"/>
                      <a:pt x="16709" y="12419"/>
                    </a:cubicBezTo>
                    <a:cubicBezTo>
                      <a:pt x="16115" y="15817"/>
                      <a:pt x="13696" y="18359"/>
                      <a:pt x="10800" y="18359"/>
                    </a:cubicBezTo>
                    <a:cubicBezTo>
                      <a:pt x="9130" y="18359"/>
                      <a:pt x="7618" y="17514"/>
                      <a:pt x="6524" y="16146"/>
                    </a:cubicBezTo>
                    <a:cubicBezTo>
                      <a:pt x="6018" y="15513"/>
                      <a:pt x="5198" y="15513"/>
                      <a:pt x="4691" y="16146"/>
                    </a:cubicBezTo>
                    <a:cubicBezTo>
                      <a:pt x="4185" y="16779"/>
                      <a:pt x="4185" y="17804"/>
                      <a:pt x="4691" y="18437"/>
                    </a:cubicBezTo>
                    <a:cubicBezTo>
                      <a:pt x="6255" y="20391"/>
                      <a:pt x="8415" y="21600"/>
                      <a:pt x="10800" y="21600"/>
                    </a:cubicBezTo>
                    <a:cubicBezTo>
                      <a:pt x="14669" y="21600"/>
                      <a:pt x="17943" y="18421"/>
                      <a:pt x="19043" y="14039"/>
                    </a:cubicBezTo>
                    <a:lnTo>
                      <a:pt x="21600" y="14039"/>
                    </a:lnTo>
                    <a:lnTo>
                      <a:pt x="21600" y="10800"/>
                    </a:lnTo>
                    <a:cubicBezTo>
                      <a:pt x="21600" y="10800"/>
                      <a:pt x="18143" y="10800"/>
                      <a:pt x="18143" y="10800"/>
                    </a:cubicBezTo>
                    <a:close/>
                    <a:moveTo>
                      <a:pt x="4891" y="9180"/>
                    </a:moveTo>
                    <a:cubicBezTo>
                      <a:pt x="5484" y="5783"/>
                      <a:pt x="7904" y="3240"/>
                      <a:pt x="10800" y="3240"/>
                    </a:cubicBezTo>
                    <a:cubicBezTo>
                      <a:pt x="12470" y="3240"/>
                      <a:pt x="13982" y="4086"/>
                      <a:pt x="15076" y="5454"/>
                    </a:cubicBezTo>
                    <a:cubicBezTo>
                      <a:pt x="15582" y="6086"/>
                      <a:pt x="16404" y="6086"/>
                      <a:pt x="16909" y="5454"/>
                    </a:cubicBezTo>
                    <a:cubicBezTo>
                      <a:pt x="17415" y="4821"/>
                      <a:pt x="17415" y="3796"/>
                      <a:pt x="16909" y="3163"/>
                    </a:cubicBezTo>
                    <a:cubicBezTo>
                      <a:pt x="15346" y="1209"/>
                      <a:pt x="13186" y="0"/>
                      <a:pt x="10800" y="0"/>
                    </a:cubicBezTo>
                    <a:cubicBezTo>
                      <a:pt x="6931" y="0"/>
                      <a:pt x="3658" y="3178"/>
                      <a:pt x="2557" y="7560"/>
                    </a:cubicBezTo>
                    <a:lnTo>
                      <a:pt x="0" y="7560"/>
                    </a:lnTo>
                    <a:lnTo>
                      <a:pt x="0" y="10800"/>
                    </a:lnTo>
                    <a:lnTo>
                      <a:pt x="3457" y="10800"/>
                    </a:lnTo>
                    <a:cubicBezTo>
                      <a:pt x="4535" y="10800"/>
                      <a:pt x="4800" y="9702"/>
                      <a:pt x="4891" y="9180"/>
                    </a:cubicBezTo>
                    <a:close/>
                    <a:moveTo>
                      <a:pt x="7343" y="10800"/>
                    </a:moveTo>
                    <a:cubicBezTo>
                      <a:pt x="7343" y="13185"/>
                      <a:pt x="8891" y="15120"/>
                      <a:pt x="10800" y="15120"/>
                    </a:cubicBezTo>
                    <a:cubicBezTo>
                      <a:pt x="12709" y="15120"/>
                      <a:pt x="14255" y="13185"/>
                      <a:pt x="14255" y="10800"/>
                    </a:cubicBezTo>
                    <a:cubicBezTo>
                      <a:pt x="14255" y="8415"/>
                      <a:pt x="12709" y="6480"/>
                      <a:pt x="10800" y="6480"/>
                    </a:cubicBezTo>
                    <a:cubicBezTo>
                      <a:pt x="8891" y="6480"/>
                      <a:pt x="7343" y="8415"/>
                      <a:pt x="7343" y="10800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2960792" y="3163624"/>
                <a:ext cx="461633" cy="482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203" extrusionOk="0">
                    <a:moveTo>
                      <a:pt x="14324" y="3544"/>
                    </a:moveTo>
                    <a:cubicBezTo>
                      <a:pt x="15314" y="3202"/>
                      <a:pt x="15854" y="2173"/>
                      <a:pt x="15494" y="1230"/>
                    </a:cubicBezTo>
                    <a:cubicBezTo>
                      <a:pt x="15134" y="202"/>
                      <a:pt x="13964" y="-227"/>
                      <a:pt x="12974" y="116"/>
                    </a:cubicBezTo>
                    <a:cubicBezTo>
                      <a:pt x="11984" y="459"/>
                      <a:pt x="11534" y="1487"/>
                      <a:pt x="11894" y="2430"/>
                    </a:cubicBezTo>
                    <a:cubicBezTo>
                      <a:pt x="12254" y="3373"/>
                      <a:pt x="13334" y="3887"/>
                      <a:pt x="14324" y="3544"/>
                    </a:cubicBezTo>
                    <a:close/>
                    <a:moveTo>
                      <a:pt x="21074" y="4659"/>
                    </a:moveTo>
                    <a:cubicBezTo>
                      <a:pt x="20624" y="4230"/>
                      <a:pt x="19994" y="4144"/>
                      <a:pt x="19544" y="4487"/>
                    </a:cubicBezTo>
                    <a:cubicBezTo>
                      <a:pt x="16934" y="6544"/>
                      <a:pt x="16934" y="6544"/>
                      <a:pt x="16934" y="6544"/>
                    </a:cubicBezTo>
                    <a:cubicBezTo>
                      <a:pt x="13244" y="4402"/>
                      <a:pt x="13244" y="4402"/>
                      <a:pt x="13244" y="4402"/>
                    </a:cubicBezTo>
                    <a:cubicBezTo>
                      <a:pt x="13064" y="4230"/>
                      <a:pt x="12884" y="4144"/>
                      <a:pt x="12704" y="4059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254" y="3887"/>
                      <a:pt x="11984" y="3887"/>
                      <a:pt x="11624" y="3973"/>
                    </a:cubicBezTo>
                    <a:cubicBezTo>
                      <a:pt x="11624" y="3887"/>
                      <a:pt x="11624" y="3887"/>
                      <a:pt x="11624" y="3887"/>
                    </a:cubicBezTo>
                    <a:cubicBezTo>
                      <a:pt x="6044" y="5687"/>
                      <a:pt x="6044" y="5687"/>
                      <a:pt x="6044" y="5687"/>
                    </a:cubicBezTo>
                    <a:cubicBezTo>
                      <a:pt x="5594" y="5773"/>
                      <a:pt x="5234" y="6202"/>
                      <a:pt x="5234" y="6716"/>
                    </a:cubicBezTo>
                    <a:cubicBezTo>
                      <a:pt x="5234" y="10659"/>
                      <a:pt x="5234" y="10659"/>
                      <a:pt x="5234" y="10659"/>
                    </a:cubicBezTo>
                    <a:cubicBezTo>
                      <a:pt x="5234" y="11173"/>
                      <a:pt x="5684" y="11687"/>
                      <a:pt x="6314" y="11687"/>
                    </a:cubicBezTo>
                    <a:cubicBezTo>
                      <a:pt x="6944" y="11687"/>
                      <a:pt x="7394" y="11173"/>
                      <a:pt x="7394" y="10659"/>
                    </a:cubicBezTo>
                    <a:cubicBezTo>
                      <a:pt x="7394" y="7487"/>
                      <a:pt x="7394" y="7487"/>
                      <a:pt x="7394" y="7487"/>
                    </a:cubicBezTo>
                    <a:cubicBezTo>
                      <a:pt x="9464" y="6802"/>
                      <a:pt x="9464" y="6802"/>
                      <a:pt x="9464" y="6802"/>
                    </a:cubicBezTo>
                    <a:cubicBezTo>
                      <a:pt x="7934" y="10573"/>
                      <a:pt x="7934" y="10573"/>
                      <a:pt x="7934" y="10573"/>
                    </a:cubicBezTo>
                    <a:cubicBezTo>
                      <a:pt x="7664" y="11087"/>
                      <a:pt x="7754" y="11602"/>
                      <a:pt x="8024" y="12116"/>
                    </a:cubicBezTo>
                    <a:cubicBezTo>
                      <a:pt x="7304" y="13659"/>
                      <a:pt x="7304" y="13659"/>
                      <a:pt x="7304" y="13659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454" y="13573"/>
                      <a:pt x="1094" y="13830"/>
                      <a:pt x="914" y="14259"/>
                    </a:cubicBezTo>
                    <a:cubicBezTo>
                      <a:pt x="104" y="15887"/>
                      <a:pt x="104" y="15887"/>
                      <a:pt x="104" y="15887"/>
                    </a:cubicBezTo>
                    <a:cubicBezTo>
                      <a:pt x="-166" y="16487"/>
                      <a:pt x="104" y="17173"/>
                      <a:pt x="734" y="17430"/>
                    </a:cubicBezTo>
                    <a:cubicBezTo>
                      <a:pt x="1364" y="17687"/>
                      <a:pt x="2084" y="17430"/>
                      <a:pt x="2354" y="16830"/>
                    </a:cubicBezTo>
                    <a:cubicBezTo>
                      <a:pt x="2804" y="15887"/>
                      <a:pt x="2804" y="15887"/>
                      <a:pt x="2804" y="15887"/>
                    </a:cubicBezTo>
                    <a:cubicBezTo>
                      <a:pt x="7934" y="15973"/>
                      <a:pt x="7934" y="15973"/>
                      <a:pt x="7934" y="15973"/>
                    </a:cubicBezTo>
                    <a:cubicBezTo>
                      <a:pt x="8474" y="16059"/>
                      <a:pt x="8924" y="15802"/>
                      <a:pt x="9194" y="15287"/>
                    </a:cubicBezTo>
                    <a:cubicBezTo>
                      <a:pt x="10094" y="13402"/>
                      <a:pt x="10094" y="13402"/>
                      <a:pt x="10094" y="13402"/>
                    </a:cubicBezTo>
                    <a:cubicBezTo>
                      <a:pt x="12434" y="14344"/>
                      <a:pt x="12434" y="14344"/>
                      <a:pt x="12434" y="14344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704" y="20002"/>
                      <a:pt x="12974" y="20344"/>
                      <a:pt x="13424" y="20516"/>
                    </a:cubicBezTo>
                    <a:cubicBezTo>
                      <a:pt x="15044" y="21116"/>
                      <a:pt x="15044" y="21116"/>
                      <a:pt x="15044" y="21116"/>
                    </a:cubicBezTo>
                    <a:cubicBezTo>
                      <a:pt x="15674" y="21373"/>
                      <a:pt x="16394" y="21030"/>
                      <a:pt x="16664" y="20430"/>
                    </a:cubicBezTo>
                    <a:cubicBezTo>
                      <a:pt x="16934" y="19830"/>
                      <a:pt x="16574" y="19144"/>
                      <a:pt x="15944" y="18887"/>
                    </a:cubicBezTo>
                    <a:cubicBezTo>
                      <a:pt x="15134" y="18544"/>
                      <a:pt x="15134" y="18544"/>
                      <a:pt x="15134" y="18544"/>
                    </a:cubicBezTo>
                    <a:cubicBezTo>
                      <a:pt x="14954" y="13487"/>
                      <a:pt x="14954" y="13487"/>
                      <a:pt x="14954" y="13487"/>
                    </a:cubicBezTo>
                    <a:cubicBezTo>
                      <a:pt x="14954" y="13487"/>
                      <a:pt x="14954" y="13402"/>
                      <a:pt x="14954" y="13402"/>
                    </a:cubicBezTo>
                    <a:cubicBezTo>
                      <a:pt x="14954" y="13402"/>
                      <a:pt x="14954" y="13402"/>
                      <a:pt x="14954" y="13402"/>
                    </a:cubicBezTo>
                    <a:cubicBezTo>
                      <a:pt x="14954" y="12973"/>
                      <a:pt x="14594" y="12544"/>
                      <a:pt x="14144" y="12373"/>
                    </a:cubicBezTo>
                    <a:cubicBezTo>
                      <a:pt x="11894" y="11002"/>
                      <a:pt x="11894" y="11002"/>
                      <a:pt x="11894" y="11002"/>
                    </a:cubicBezTo>
                    <a:cubicBezTo>
                      <a:pt x="13514" y="6973"/>
                      <a:pt x="13514" y="6973"/>
                      <a:pt x="13514" y="6973"/>
                    </a:cubicBezTo>
                    <a:cubicBezTo>
                      <a:pt x="16394" y="8687"/>
                      <a:pt x="16394" y="8687"/>
                      <a:pt x="16394" y="8687"/>
                    </a:cubicBezTo>
                    <a:cubicBezTo>
                      <a:pt x="16844" y="8944"/>
                      <a:pt x="17384" y="8944"/>
                      <a:pt x="17744" y="8602"/>
                    </a:cubicBezTo>
                    <a:cubicBezTo>
                      <a:pt x="20894" y="6116"/>
                      <a:pt x="20894" y="6116"/>
                      <a:pt x="20894" y="6116"/>
                    </a:cubicBezTo>
                    <a:cubicBezTo>
                      <a:pt x="21344" y="5687"/>
                      <a:pt x="21434" y="5087"/>
                      <a:pt x="21074" y="4659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76" name="任意多边形: 形状 675"/>
              <p:cNvSpPr/>
              <p:nvPr/>
            </p:nvSpPr>
            <p:spPr>
              <a:xfrm rot="10800000" flipH="1">
                <a:off x="2185124" y="2782170"/>
                <a:ext cx="2020595" cy="5014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" y="0"/>
                    </a:moveTo>
                    <a:lnTo>
                      <a:pt x="0" y="21595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  <a:headEnd type="oval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grpSp>
            <p:nvGrpSpPr>
              <p:cNvPr id="677" name="组合 676"/>
              <p:cNvGrpSpPr/>
              <p:nvPr/>
            </p:nvGrpSpPr>
            <p:grpSpPr>
              <a:xfrm>
                <a:off x="3387891" y="4635735"/>
                <a:ext cx="2519997" cy="1827587"/>
                <a:chOff x="3591271" y="4685789"/>
                <a:chExt cx="2519997" cy="1827587"/>
              </a:xfrm>
            </p:grpSpPr>
            <p:sp>
              <p:nvSpPr>
                <p:cNvPr id="678" name="矩形 677"/>
                <p:cNvSpPr/>
                <p:nvPr/>
              </p:nvSpPr>
              <p:spPr bwMode="auto">
                <a:xfrm>
                  <a:off x="3591271" y="5073387"/>
                  <a:ext cx="2519997" cy="14399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0000" tIns="46800" rIns="90000" bIns="4680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lvl="0" algn="ctr" defTabSz="914400">
                    <a:lnSpc>
                      <a:spcPct val="130000"/>
                    </a:lnSpc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r>
                    <a:rPr lang="zh-CN" sz="1000" b="0" i="0" u="none" strike="noStrike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等线"/>
                      <a:sym typeface="思源宋体 CN"/>
                    </a:rPr>
                    <a:t>模块化设计使得团队成员可以独立地开发和测试各自负责的模块。这种分工协作的方式提高了团队合作的效率，使得开发过程更加有序和高效。</a:t>
                  </a:r>
                  <a:endPara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endParaRPr>
                </a:p>
              </p:txBody>
            </p:sp>
            <p:sp>
              <p:nvSpPr>
                <p:cNvPr id="679" name="文本框 678" descr="{&quot;isTemplate&quot;:true,&quot;type&quot;:&quot;title&quot;,&quot;canOmit&quot;:false,&quot;range&quot;:0}"/>
                <p:cNvSpPr txBox="1"/>
                <p:nvPr/>
              </p:nvSpPr>
              <p:spPr bwMode="auto">
                <a:xfrm>
                  <a:off x="3591271" y="4685789"/>
                  <a:ext cx="2519997" cy="3875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6800" rIns="90000" bIns="4680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FontTx/>
                    <a:buNone/>
                  </a:pPr>
                  <a:r>
                    <a:rPr lang="zh-CN" b="1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宋体 CN"/>
                    </a:rPr>
                    <a:t>模块化设计</a:t>
                  </a:r>
                  <a:endParaRPr lang="en-US" b="1">
                    <a:solidFill>
                      <a:schemeClr val="tx1">
                        <a:lumMod val="75000"/>
                        <a:lumOff val="25000"/>
                        <a:alpha val="100000"/>
                      </a:schemeClr>
                    </a:solidFill>
                    <a:latin typeface="默认字体"/>
                    <a:ea typeface="默认字体"/>
                    <a:cs typeface="+mn-cs"/>
                    <a:sym typeface="思源宋体 CN"/>
                  </a:endParaRPr>
                </a:p>
              </p:txBody>
            </p:sp>
          </p:grpSp>
          <p:cxnSp>
            <p:nvCxnSpPr>
              <p:cNvPr id="680" name="直接连接符 679"/>
              <p:cNvCxnSpPr/>
              <p:nvPr/>
            </p:nvCxnSpPr>
            <p:spPr>
              <a:xfrm>
                <a:off x="3196954" y="4773946"/>
                <a:ext cx="0" cy="806786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1" name="组合 680"/>
            <p:cNvGrpSpPr/>
            <p:nvPr/>
          </p:nvGrpSpPr>
          <p:grpSpPr>
            <a:xfrm>
              <a:off x="5088290" y="2298438"/>
              <a:ext cx="3737709" cy="4164884"/>
              <a:chOff x="5088290" y="2298438"/>
              <a:chExt cx="3737709" cy="4164884"/>
            </a:xfrm>
          </p:grpSpPr>
          <p:sp>
            <p:nvSpPr>
              <p:cNvPr id="682" name="矩形 681"/>
              <p:cNvSpPr/>
              <p:nvPr/>
            </p:nvSpPr>
            <p:spPr>
              <a:xfrm>
                <a:off x="7114299" y="2298438"/>
                <a:ext cx="903403" cy="217839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83" name="椭圆 682"/>
              <p:cNvSpPr/>
              <p:nvPr/>
            </p:nvSpPr>
            <p:spPr>
              <a:xfrm>
                <a:off x="7045364" y="3439043"/>
                <a:ext cx="1041274" cy="1041273"/>
              </a:xfrm>
              <a:prstGeom prst="ellipse">
                <a:avLst/>
              </a:prstGeom>
              <a:solidFill>
                <a:schemeClr val="accent1"/>
              </a:solidFill>
              <a:ln w="381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84" name="任意多边形: 形状 683"/>
              <p:cNvSpPr/>
              <p:nvPr/>
            </p:nvSpPr>
            <p:spPr>
              <a:xfrm>
                <a:off x="7380565" y="3778106"/>
                <a:ext cx="370872" cy="363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6" h="20334" extrusionOk="0">
                    <a:moveTo>
                      <a:pt x="19964" y="64"/>
                    </a:moveTo>
                    <a:cubicBezTo>
                      <a:pt x="19154" y="-762"/>
                      <a:pt x="10181" y="6693"/>
                      <a:pt x="7510" y="9416"/>
                    </a:cubicBezTo>
                    <a:cubicBezTo>
                      <a:pt x="6185" y="10767"/>
                      <a:pt x="5743" y="11492"/>
                      <a:pt x="5336" y="12034"/>
                    </a:cubicBezTo>
                    <a:cubicBezTo>
                      <a:pt x="5160" y="12268"/>
                      <a:pt x="5392" y="12341"/>
                      <a:pt x="5498" y="12397"/>
                    </a:cubicBezTo>
                    <a:cubicBezTo>
                      <a:pt x="6023" y="12675"/>
                      <a:pt x="6391" y="12933"/>
                      <a:pt x="6864" y="13417"/>
                    </a:cubicBezTo>
                    <a:cubicBezTo>
                      <a:pt x="7340" y="13900"/>
                      <a:pt x="7594" y="14275"/>
                      <a:pt x="7865" y="14809"/>
                    </a:cubicBezTo>
                    <a:cubicBezTo>
                      <a:pt x="7919" y="14917"/>
                      <a:pt x="7991" y="15156"/>
                      <a:pt x="8222" y="14975"/>
                    </a:cubicBezTo>
                    <a:cubicBezTo>
                      <a:pt x="8753" y="14561"/>
                      <a:pt x="9464" y="14110"/>
                      <a:pt x="10789" y="12758"/>
                    </a:cubicBezTo>
                    <a:cubicBezTo>
                      <a:pt x="13461" y="10036"/>
                      <a:pt x="20774" y="889"/>
                      <a:pt x="19964" y="64"/>
                    </a:cubicBezTo>
                    <a:close/>
                    <a:moveTo>
                      <a:pt x="2465" y="14020"/>
                    </a:moveTo>
                    <a:cubicBezTo>
                      <a:pt x="886" y="15630"/>
                      <a:pt x="2220" y="17281"/>
                      <a:pt x="121" y="19731"/>
                    </a:cubicBezTo>
                    <a:cubicBezTo>
                      <a:pt x="-826" y="20838"/>
                      <a:pt x="4021" y="20501"/>
                      <a:pt x="6421" y="18052"/>
                    </a:cubicBezTo>
                    <a:cubicBezTo>
                      <a:pt x="7439" y="17016"/>
                      <a:pt x="7152" y="15502"/>
                      <a:pt x="6060" y="14389"/>
                    </a:cubicBezTo>
                    <a:cubicBezTo>
                      <a:pt x="4968" y="13275"/>
                      <a:pt x="3483" y="12982"/>
                      <a:pt x="2465" y="14020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85" name="任意多边形: 形状 684"/>
              <p:cNvSpPr/>
              <p:nvPr/>
            </p:nvSpPr>
            <p:spPr>
              <a:xfrm rot="10800000" flipH="1">
                <a:off x="5088290" y="2308464"/>
                <a:ext cx="2021658" cy="474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  <a:headEnd type="oval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86" name="任意多边形: 形状 685"/>
              <p:cNvSpPr/>
              <p:nvPr/>
            </p:nvSpPr>
            <p:spPr>
              <a:xfrm>
                <a:off x="5873351" y="2690400"/>
                <a:ext cx="461634" cy="482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203" extrusionOk="0">
                    <a:moveTo>
                      <a:pt x="14324" y="3544"/>
                    </a:moveTo>
                    <a:cubicBezTo>
                      <a:pt x="15314" y="3202"/>
                      <a:pt x="15854" y="2173"/>
                      <a:pt x="15494" y="1230"/>
                    </a:cubicBezTo>
                    <a:cubicBezTo>
                      <a:pt x="15134" y="202"/>
                      <a:pt x="13964" y="-227"/>
                      <a:pt x="12974" y="116"/>
                    </a:cubicBezTo>
                    <a:cubicBezTo>
                      <a:pt x="11984" y="459"/>
                      <a:pt x="11534" y="1487"/>
                      <a:pt x="11894" y="2430"/>
                    </a:cubicBezTo>
                    <a:cubicBezTo>
                      <a:pt x="12254" y="3373"/>
                      <a:pt x="13334" y="3887"/>
                      <a:pt x="14324" y="3544"/>
                    </a:cubicBezTo>
                    <a:close/>
                    <a:moveTo>
                      <a:pt x="21074" y="4659"/>
                    </a:moveTo>
                    <a:cubicBezTo>
                      <a:pt x="20624" y="4230"/>
                      <a:pt x="19994" y="4144"/>
                      <a:pt x="19544" y="4487"/>
                    </a:cubicBezTo>
                    <a:cubicBezTo>
                      <a:pt x="16934" y="6544"/>
                      <a:pt x="16934" y="6544"/>
                      <a:pt x="16934" y="6544"/>
                    </a:cubicBezTo>
                    <a:cubicBezTo>
                      <a:pt x="13244" y="4402"/>
                      <a:pt x="13244" y="4402"/>
                      <a:pt x="13244" y="4402"/>
                    </a:cubicBezTo>
                    <a:cubicBezTo>
                      <a:pt x="13064" y="4230"/>
                      <a:pt x="12884" y="4144"/>
                      <a:pt x="12704" y="4059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254" y="3887"/>
                      <a:pt x="11984" y="3887"/>
                      <a:pt x="11624" y="3973"/>
                    </a:cubicBezTo>
                    <a:cubicBezTo>
                      <a:pt x="11624" y="3887"/>
                      <a:pt x="11624" y="3887"/>
                      <a:pt x="11624" y="3887"/>
                    </a:cubicBezTo>
                    <a:cubicBezTo>
                      <a:pt x="6044" y="5687"/>
                      <a:pt x="6044" y="5687"/>
                      <a:pt x="6044" y="5687"/>
                    </a:cubicBezTo>
                    <a:cubicBezTo>
                      <a:pt x="5594" y="5773"/>
                      <a:pt x="5234" y="6202"/>
                      <a:pt x="5234" y="6716"/>
                    </a:cubicBezTo>
                    <a:cubicBezTo>
                      <a:pt x="5234" y="10659"/>
                      <a:pt x="5234" y="10659"/>
                      <a:pt x="5234" y="10659"/>
                    </a:cubicBezTo>
                    <a:cubicBezTo>
                      <a:pt x="5234" y="11173"/>
                      <a:pt x="5684" y="11687"/>
                      <a:pt x="6314" y="11687"/>
                    </a:cubicBezTo>
                    <a:cubicBezTo>
                      <a:pt x="6944" y="11687"/>
                      <a:pt x="7394" y="11173"/>
                      <a:pt x="7394" y="10659"/>
                    </a:cubicBezTo>
                    <a:cubicBezTo>
                      <a:pt x="7394" y="7487"/>
                      <a:pt x="7394" y="7487"/>
                      <a:pt x="7394" y="7487"/>
                    </a:cubicBezTo>
                    <a:cubicBezTo>
                      <a:pt x="9464" y="6802"/>
                      <a:pt x="9464" y="6802"/>
                      <a:pt x="9464" y="6802"/>
                    </a:cubicBezTo>
                    <a:cubicBezTo>
                      <a:pt x="7934" y="10573"/>
                      <a:pt x="7934" y="10573"/>
                      <a:pt x="7934" y="10573"/>
                    </a:cubicBezTo>
                    <a:cubicBezTo>
                      <a:pt x="7664" y="11087"/>
                      <a:pt x="7754" y="11602"/>
                      <a:pt x="8024" y="12116"/>
                    </a:cubicBezTo>
                    <a:cubicBezTo>
                      <a:pt x="7304" y="13659"/>
                      <a:pt x="7304" y="13659"/>
                      <a:pt x="7304" y="13659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454" y="13573"/>
                      <a:pt x="1094" y="13830"/>
                      <a:pt x="914" y="14259"/>
                    </a:cubicBezTo>
                    <a:cubicBezTo>
                      <a:pt x="104" y="15887"/>
                      <a:pt x="104" y="15887"/>
                      <a:pt x="104" y="15887"/>
                    </a:cubicBezTo>
                    <a:cubicBezTo>
                      <a:pt x="-166" y="16487"/>
                      <a:pt x="104" y="17173"/>
                      <a:pt x="734" y="17430"/>
                    </a:cubicBezTo>
                    <a:cubicBezTo>
                      <a:pt x="1364" y="17687"/>
                      <a:pt x="2084" y="17430"/>
                      <a:pt x="2354" y="16830"/>
                    </a:cubicBezTo>
                    <a:cubicBezTo>
                      <a:pt x="2804" y="15887"/>
                      <a:pt x="2804" y="15887"/>
                      <a:pt x="2804" y="15887"/>
                    </a:cubicBezTo>
                    <a:cubicBezTo>
                      <a:pt x="7934" y="15973"/>
                      <a:pt x="7934" y="15973"/>
                      <a:pt x="7934" y="15973"/>
                    </a:cubicBezTo>
                    <a:cubicBezTo>
                      <a:pt x="8474" y="16059"/>
                      <a:pt x="8924" y="15802"/>
                      <a:pt x="9194" y="15287"/>
                    </a:cubicBezTo>
                    <a:cubicBezTo>
                      <a:pt x="10094" y="13402"/>
                      <a:pt x="10094" y="13402"/>
                      <a:pt x="10094" y="13402"/>
                    </a:cubicBezTo>
                    <a:cubicBezTo>
                      <a:pt x="12434" y="14344"/>
                      <a:pt x="12434" y="14344"/>
                      <a:pt x="12434" y="14344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704" y="20002"/>
                      <a:pt x="12974" y="20344"/>
                      <a:pt x="13424" y="20516"/>
                    </a:cubicBezTo>
                    <a:cubicBezTo>
                      <a:pt x="15044" y="21116"/>
                      <a:pt x="15044" y="21116"/>
                      <a:pt x="15044" y="21116"/>
                    </a:cubicBezTo>
                    <a:cubicBezTo>
                      <a:pt x="15674" y="21373"/>
                      <a:pt x="16394" y="21030"/>
                      <a:pt x="16664" y="20430"/>
                    </a:cubicBezTo>
                    <a:cubicBezTo>
                      <a:pt x="16934" y="19830"/>
                      <a:pt x="16574" y="19144"/>
                      <a:pt x="15944" y="18887"/>
                    </a:cubicBezTo>
                    <a:cubicBezTo>
                      <a:pt x="15134" y="18544"/>
                      <a:pt x="15134" y="18544"/>
                      <a:pt x="15134" y="18544"/>
                    </a:cubicBezTo>
                    <a:cubicBezTo>
                      <a:pt x="14954" y="13487"/>
                      <a:pt x="14954" y="13487"/>
                      <a:pt x="14954" y="13487"/>
                    </a:cubicBezTo>
                    <a:cubicBezTo>
                      <a:pt x="14954" y="13487"/>
                      <a:pt x="14954" y="13402"/>
                      <a:pt x="14954" y="13402"/>
                    </a:cubicBezTo>
                    <a:cubicBezTo>
                      <a:pt x="14954" y="13402"/>
                      <a:pt x="14954" y="13402"/>
                      <a:pt x="14954" y="13402"/>
                    </a:cubicBezTo>
                    <a:cubicBezTo>
                      <a:pt x="14954" y="12973"/>
                      <a:pt x="14594" y="12544"/>
                      <a:pt x="14144" y="12373"/>
                    </a:cubicBezTo>
                    <a:cubicBezTo>
                      <a:pt x="11894" y="11002"/>
                      <a:pt x="11894" y="11002"/>
                      <a:pt x="11894" y="11002"/>
                    </a:cubicBezTo>
                    <a:cubicBezTo>
                      <a:pt x="13514" y="6973"/>
                      <a:pt x="13514" y="6973"/>
                      <a:pt x="13514" y="6973"/>
                    </a:cubicBezTo>
                    <a:cubicBezTo>
                      <a:pt x="16394" y="8687"/>
                      <a:pt x="16394" y="8687"/>
                      <a:pt x="16394" y="8687"/>
                    </a:cubicBezTo>
                    <a:cubicBezTo>
                      <a:pt x="16844" y="8944"/>
                      <a:pt x="17384" y="8944"/>
                      <a:pt x="17744" y="8602"/>
                    </a:cubicBezTo>
                    <a:cubicBezTo>
                      <a:pt x="20894" y="6116"/>
                      <a:pt x="20894" y="6116"/>
                      <a:pt x="20894" y="6116"/>
                    </a:cubicBezTo>
                    <a:cubicBezTo>
                      <a:pt x="21344" y="5687"/>
                      <a:pt x="21434" y="5087"/>
                      <a:pt x="21074" y="4659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grpSp>
            <p:nvGrpSpPr>
              <p:cNvPr id="687" name="组合 686"/>
              <p:cNvGrpSpPr/>
              <p:nvPr/>
            </p:nvGrpSpPr>
            <p:grpSpPr>
              <a:xfrm>
                <a:off x="6306002" y="4635735"/>
                <a:ext cx="2519997" cy="1827587"/>
                <a:chOff x="6492666" y="4685789"/>
                <a:chExt cx="2519997" cy="1827587"/>
              </a:xfrm>
            </p:grpSpPr>
            <p:sp>
              <p:nvSpPr>
                <p:cNvPr id="688" name="矩形 687"/>
                <p:cNvSpPr/>
                <p:nvPr/>
              </p:nvSpPr>
              <p:spPr bwMode="auto">
                <a:xfrm>
                  <a:off x="6492666" y="5073387"/>
                  <a:ext cx="2519997" cy="14399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0000" tIns="46800" rIns="90000" bIns="4680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r>
                    <a:rPr lang="zh-CN" sz="1000">
                      <a:solidFill>
                        <a:schemeClr val="tx1">
                          <a:lumMod val="85000"/>
                          <a:lumOff val="15000"/>
                          <a:alpha val="100000"/>
                        </a:schemeClr>
                      </a:solidFill>
                      <a:latin typeface="默认字体"/>
                      <a:ea typeface="默认字体"/>
                      <a:cs typeface="等线"/>
                      <a:sym typeface="思源宋体 CN"/>
                    </a:rPr>
                    <a:t>使用APIFOX来定义前后端交互接口，方便前后端独立开发，独立测试。</a:t>
                  </a:r>
                  <a:endParaRPr/>
                </a:p>
              </p:txBody>
            </p:sp>
            <p:sp>
              <p:nvSpPr>
                <p:cNvPr id="689" name="文本框 688" descr="{&quot;isTemplate&quot;:true,&quot;type&quot;:&quot;title&quot;,&quot;canOmit&quot;:false,&quot;range&quot;:0}"/>
                <p:cNvSpPr txBox="1"/>
                <p:nvPr/>
              </p:nvSpPr>
              <p:spPr bwMode="auto">
                <a:xfrm>
                  <a:off x="6492666" y="4685789"/>
                  <a:ext cx="2519997" cy="3875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6800" rIns="90000" bIns="4680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FontTx/>
                    <a:buNone/>
                  </a:pPr>
                  <a:r>
                    <a:rPr lang="zh-CN" b="1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宋体 CN"/>
                    </a:rPr>
                    <a:t>数据交互设计</a:t>
                  </a:r>
                  <a:endParaRPr lang="en-US" b="1">
                    <a:solidFill>
                      <a:schemeClr val="tx1">
                        <a:lumMod val="75000"/>
                        <a:lumOff val="25000"/>
                        <a:alpha val="100000"/>
                      </a:schemeClr>
                    </a:solidFill>
                    <a:latin typeface="默认字体"/>
                    <a:ea typeface="默认字体"/>
                    <a:cs typeface="+mn-cs"/>
                    <a:sym typeface="思源宋体 CN"/>
                  </a:endParaRPr>
                </a:p>
              </p:txBody>
            </p:sp>
          </p:grpSp>
          <p:cxnSp>
            <p:nvCxnSpPr>
              <p:cNvPr id="690" name="直接连接符 689"/>
              <p:cNvCxnSpPr/>
              <p:nvPr/>
            </p:nvCxnSpPr>
            <p:spPr>
              <a:xfrm>
                <a:off x="6181326" y="4773946"/>
                <a:ext cx="0" cy="806786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1" name="组合 690"/>
            <p:cNvGrpSpPr/>
            <p:nvPr/>
          </p:nvGrpSpPr>
          <p:grpSpPr>
            <a:xfrm>
              <a:off x="8011402" y="1820513"/>
              <a:ext cx="3696693" cy="4642809"/>
              <a:chOff x="8011402" y="1820513"/>
              <a:chExt cx="3696693" cy="4642809"/>
            </a:xfrm>
          </p:grpSpPr>
          <p:sp>
            <p:nvSpPr>
              <p:cNvPr id="692" name="矩形 691"/>
              <p:cNvSpPr/>
              <p:nvPr/>
            </p:nvSpPr>
            <p:spPr>
              <a:xfrm>
                <a:off x="9996395" y="1820513"/>
                <a:ext cx="903403" cy="2656316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93" name="椭圆 692"/>
              <p:cNvSpPr/>
              <p:nvPr/>
            </p:nvSpPr>
            <p:spPr>
              <a:xfrm>
                <a:off x="9927460" y="3439043"/>
                <a:ext cx="1041274" cy="1041273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381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94" name="任意多边形: 形状 693"/>
              <p:cNvSpPr/>
              <p:nvPr/>
            </p:nvSpPr>
            <p:spPr>
              <a:xfrm>
                <a:off x="10226471" y="3716195"/>
                <a:ext cx="443251" cy="45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5" y="3821"/>
                    </a:moveTo>
                    <a:lnTo>
                      <a:pt x="4745" y="3821"/>
                    </a:lnTo>
                    <a:cubicBezTo>
                      <a:pt x="4832" y="6659"/>
                      <a:pt x="5371" y="8569"/>
                      <a:pt x="6052" y="9978"/>
                    </a:cubicBezTo>
                    <a:cubicBezTo>
                      <a:pt x="3968" y="8590"/>
                      <a:pt x="2022" y="6988"/>
                      <a:pt x="1735" y="3821"/>
                    </a:cubicBezTo>
                    <a:close/>
                    <a:moveTo>
                      <a:pt x="10800" y="1439"/>
                    </a:moveTo>
                    <a:cubicBezTo>
                      <a:pt x="14079" y="1438"/>
                      <a:pt x="15359" y="2749"/>
                      <a:pt x="15358" y="3236"/>
                    </a:cubicBezTo>
                    <a:cubicBezTo>
                      <a:pt x="15358" y="3725"/>
                      <a:pt x="14080" y="5035"/>
                      <a:pt x="10800" y="5038"/>
                    </a:cubicBezTo>
                    <a:cubicBezTo>
                      <a:pt x="7521" y="5035"/>
                      <a:pt x="6242" y="3725"/>
                      <a:pt x="6242" y="3236"/>
                    </a:cubicBezTo>
                    <a:cubicBezTo>
                      <a:pt x="6241" y="2749"/>
                      <a:pt x="7521" y="1438"/>
                      <a:pt x="10800" y="1439"/>
                    </a:cubicBezTo>
                    <a:close/>
                    <a:moveTo>
                      <a:pt x="15548" y="9978"/>
                    </a:moveTo>
                    <a:cubicBezTo>
                      <a:pt x="16230" y="8569"/>
                      <a:pt x="16768" y="6659"/>
                      <a:pt x="16855" y="3821"/>
                    </a:cubicBezTo>
                    <a:lnTo>
                      <a:pt x="19866" y="3821"/>
                    </a:lnTo>
                    <a:cubicBezTo>
                      <a:pt x="19580" y="6988"/>
                      <a:pt x="17632" y="8590"/>
                      <a:pt x="15548" y="9978"/>
                    </a:cubicBezTo>
                    <a:close/>
                    <a:moveTo>
                      <a:pt x="12216" y="15911"/>
                    </a:moveTo>
                    <a:cubicBezTo>
                      <a:pt x="12216" y="14207"/>
                      <a:pt x="13537" y="13266"/>
                      <a:pt x="15690" y="11871"/>
                    </a:cubicBezTo>
                    <a:cubicBezTo>
                      <a:pt x="18323" y="10163"/>
                      <a:pt x="21600" y="8040"/>
                      <a:pt x="21600" y="2998"/>
                    </a:cubicBezTo>
                    <a:cubicBezTo>
                      <a:pt x="21600" y="2544"/>
                      <a:pt x="21220" y="2177"/>
                      <a:pt x="20750" y="2177"/>
                    </a:cubicBezTo>
                    <a:lnTo>
                      <a:pt x="16635" y="2177"/>
                    </a:lnTo>
                    <a:cubicBezTo>
                      <a:pt x="16053" y="1125"/>
                      <a:pt x="14320" y="0"/>
                      <a:pt x="10800" y="0"/>
                    </a:cubicBezTo>
                    <a:cubicBezTo>
                      <a:pt x="7281" y="0"/>
                      <a:pt x="5547" y="1125"/>
                      <a:pt x="4966" y="2177"/>
                    </a:cubicBezTo>
                    <a:lnTo>
                      <a:pt x="850" y="2177"/>
                    </a:lnTo>
                    <a:cubicBezTo>
                      <a:pt x="380" y="2177"/>
                      <a:pt x="0" y="2544"/>
                      <a:pt x="0" y="2998"/>
                    </a:cubicBezTo>
                    <a:cubicBezTo>
                      <a:pt x="0" y="8040"/>
                      <a:pt x="3277" y="10163"/>
                      <a:pt x="5912" y="11871"/>
                    </a:cubicBezTo>
                    <a:cubicBezTo>
                      <a:pt x="8065" y="13266"/>
                      <a:pt x="9384" y="14207"/>
                      <a:pt x="9384" y="15911"/>
                    </a:cubicBezTo>
                    <a:lnTo>
                      <a:pt x="9384" y="17450"/>
                    </a:lnTo>
                    <a:cubicBezTo>
                      <a:pt x="7122" y="17696"/>
                      <a:pt x="5461" y="18514"/>
                      <a:pt x="5461" y="19487"/>
                    </a:cubicBezTo>
                    <a:cubicBezTo>
                      <a:pt x="5461" y="20654"/>
                      <a:pt x="7851" y="21600"/>
                      <a:pt x="10800" y="21600"/>
                    </a:cubicBezTo>
                    <a:cubicBezTo>
                      <a:pt x="13749" y="21600"/>
                      <a:pt x="16139" y="20654"/>
                      <a:pt x="16139" y="19487"/>
                    </a:cubicBezTo>
                    <a:cubicBezTo>
                      <a:pt x="16139" y="18514"/>
                      <a:pt x="14478" y="17696"/>
                      <a:pt x="12216" y="17450"/>
                    </a:cubicBezTo>
                    <a:cubicBezTo>
                      <a:pt x="12216" y="17450"/>
                      <a:pt x="12216" y="15911"/>
                      <a:pt x="12216" y="15911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95" name="任意多边形: 形状 694"/>
              <p:cNvSpPr/>
              <p:nvPr/>
            </p:nvSpPr>
            <p:spPr>
              <a:xfrm rot="10800000" flipH="1">
                <a:off x="8011402" y="1826358"/>
                <a:ext cx="2021658" cy="474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  <a:headEnd type="oval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sp>
            <p:nvSpPr>
              <p:cNvPr id="696" name="任意多边形: 形状 695"/>
              <p:cNvSpPr/>
              <p:nvPr/>
            </p:nvSpPr>
            <p:spPr>
              <a:xfrm>
                <a:off x="8785909" y="2224688"/>
                <a:ext cx="461633" cy="482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203" extrusionOk="0">
                    <a:moveTo>
                      <a:pt x="14324" y="3544"/>
                    </a:moveTo>
                    <a:cubicBezTo>
                      <a:pt x="15314" y="3202"/>
                      <a:pt x="15854" y="2173"/>
                      <a:pt x="15494" y="1230"/>
                    </a:cubicBezTo>
                    <a:cubicBezTo>
                      <a:pt x="15134" y="202"/>
                      <a:pt x="13964" y="-227"/>
                      <a:pt x="12974" y="116"/>
                    </a:cubicBezTo>
                    <a:cubicBezTo>
                      <a:pt x="11984" y="459"/>
                      <a:pt x="11534" y="1487"/>
                      <a:pt x="11894" y="2430"/>
                    </a:cubicBezTo>
                    <a:cubicBezTo>
                      <a:pt x="12254" y="3373"/>
                      <a:pt x="13334" y="3887"/>
                      <a:pt x="14324" y="3544"/>
                    </a:cubicBezTo>
                    <a:close/>
                    <a:moveTo>
                      <a:pt x="21074" y="4659"/>
                    </a:moveTo>
                    <a:cubicBezTo>
                      <a:pt x="20624" y="4230"/>
                      <a:pt x="19994" y="4144"/>
                      <a:pt x="19544" y="4487"/>
                    </a:cubicBezTo>
                    <a:cubicBezTo>
                      <a:pt x="16934" y="6544"/>
                      <a:pt x="16934" y="6544"/>
                      <a:pt x="16934" y="6544"/>
                    </a:cubicBezTo>
                    <a:cubicBezTo>
                      <a:pt x="13244" y="4402"/>
                      <a:pt x="13244" y="4402"/>
                      <a:pt x="13244" y="4402"/>
                    </a:cubicBezTo>
                    <a:cubicBezTo>
                      <a:pt x="13064" y="4230"/>
                      <a:pt x="12884" y="4144"/>
                      <a:pt x="12704" y="4059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254" y="3887"/>
                      <a:pt x="11984" y="3887"/>
                      <a:pt x="11624" y="3973"/>
                    </a:cubicBezTo>
                    <a:cubicBezTo>
                      <a:pt x="11624" y="3887"/>
                      <a:pt x="11624" y="3887"/>
                      <a:pt x="11624" y="3887"/>
                    </a:cubicBezTo>
                    <a:cubicBezTo>
                      <a:pt x="6044" y="5687"/>
                      <a:pt x="6044" y="5687"/>
                      <a:pt x="6044" y="5687"/>
                    </a:cubicBezTo>
                    <a:cubicBezTo>
                      <a:pt x="5594" y="5773"/>
                      <a:pt x="5234" y="6202"/>
                      <a:pt x="5234" y="6716"/>
                    </a:cubicBezTo>
                    <a:cubicBezTo>
                      <a:pt x="5234" y="10659"/>
                      <a:pt x="5234" y="10659"/>
                      <a:pt x="5234" y="10659"/>
                    </a:cubicBezTo>
                    <a:cubicBezTo>
                      <a:pt x="5234" y="11173"/>
                      <a:pt x="5684" y="11687"/>
                      <a:pt x="6314" y="11687"/>
                    </a:cubicBezTo>
                    <a:cubicBezTo>
                      <a:pt x="6944" y="11687"/>
                      <a:pt x="7394" y="11173"/>
                      <a:pt x="7394" y="10659"/>
                    </a:cubicBezTo>
                    <a:cubicBezTo>
                      <a:pt x="7394" y="7487"/>
                      <a:pt x="7394" y="7487"/>
                      <a:pt x="7394" y="7487"/>
                    </a:cubicBezTo>
                    <a:cubicBezTo>
                      <a:pt x="9464" y="6802"/>
                      <a:pt x="9464" y="6802"/>
                      <a:pt x="9464" y="6802"/>
                    </a:cubicBezTo>
                    <a:cubicBezTo>
                      <a:pt x="7934" y="10573"/>
                      <a:pt x="7934" y="10573"/>
                      <a:pt x="7934" y="10573"/>
                    </a:cubicBezTo>
                    <a:cubicBezTo>
                      <a:pt x="7664" y="11087"/>
                      <a:pt x="7754" y="11602"/>
                      <a:pt x="8024" y="12116"/>
                    </a:cubicBezTo>
                    <a:cubicBezTo>
                      <a:pt x="7304" y="13659"/>
                      <a:pt x="7304" y="13659"/>
                      <a:pt x="7304" y="13659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454" y="13573"/>
                      <a:pt x="1094" y="13830"/>
                      <a:pt x="914" y="14259"/>
                    </a:cubicBezTo>
                    <a:cubicBezTo>
                      <a:pt x="104" y="15887"/>
                      <a:pt x="104" y="15887"/>
                      <a:pt x="104" y="15887"/>
                    </a:cubicBezTo>
                    <a:cubicBezTo>
                      <a:pt x="-166" y="16487"/>
                      <a:pt x="104" y="17173"/>
                      <a:pt x="734" y="17430"/>
                    </a:cubicBezTo>
                    <a:cubicBezTo>
                      <a:pt x="1364" y="17687"/>
                      <a:pt x="2084" y="17430"/>
                      <a:pt x="2354" y="16830"/>
                    </a:cubicBezTo>
                    <a:cubicBezTo>
                      <a:pt x="2804" y="15887"/>
                      <a:pt x="2804" y="15887"/>
                      <a:pt x="2804" y="15887"/>
                    </a:cubicBezTo>
                    <a:cubicBezTo>
                      <a:pt x="7934" y="15973"/>
                      <a:pt x="7934" y="15973"/>
                      <a:pt x="7934" y="15973"/>
                    </a:cubicBezTo>
                    <a:cubicBezTo>
                      <a:pt x="8474" y="16059"/>
                      <a:pt x="8924" y="15802"/>
                      <a:pt x="9194" y="15287"/>
                    </a:cubicBezTo>
                    <a:cubicBezTo>
                      <a:pt x="10094" y="13402"/>
                      <a:pt x="10094" y="13402"/>
                      <a:pt x="10094" y="13402"/>
                    </a:cubicBezTo>
                    <a:cubicBezTo>
                      <a:pt x="12434" y="14344"/>
                      <a:pt x="12434" y="14344"/>
                      <a:pt x="12434" y="14344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704" y="20002"/>
                      <a:pt x="12974" y="20344"/>
                      <a:pt x="13424" y="20516"/>
                    </a:cubicBezTo>
                    <a:cubicBezTo>
                      <a:pt x="15044" y="21116"/>
                      <a:pt x="15044" y="21116"/>
                      <a:pt x="15044" y="21116"/>
                    </a:cubicBezTo>
                    <a:cubicBezTo>
                      <a:pt x="15674" y="21373"/>
                      <a:pt x="16394" y="21030"/>
                      <a:pt x="16664" y="20430"/>
                    </a:cubicBezTo>
                    <a:cubicBezTo>
                      <a:pt x="16934" y="19830"/>
                      <a:pt x="16574" y="19144"/>
                      <a:pt x="15944" y="18887"/>
                    </a:cubicBezTo>
                    <a:cubicBezTo>
                      <a:pt x="15134" y="18544"/>
                      <a:pt x="15134" y="18544"/>
                      <a:pt x="15134" y="18544"/>
                    </a:cubicBezTo>
                    <a:cubicBezTo>
                      <a:pt x="14954" y="13487"/>
                      <a:pt x="14954" y="13487"/>
                      <a:pt x="14954" y="13487"/>
                    </a:cubicBezTo>
                    <a:cubicBezTo>
                      <a:pt x="14954" y="13487"/>
                      <a:pt x="14954" y="13402"/>
                      <a:pt x="14954" y="13402"/>
                    </a:cubicBezTo>
                    <a:cubicBezTo>
                      <a:pt x="14954" y="13402"/>
                      <a:pt x="14954" y="13402"/>
                      <a:pt x="14954" y="13402"/>
                    </a:cubicBezTo>
                    <a:cubicBezTo>
                      <a:pt x="14954" y="12973"/>
                      <a:pt x="14594" y="12544"/>
                      <a:pt x="14144" y="12373"/>
                    </a:cubicBezTo>
                    <a:cubicBezTo>
                      <a:pt x="11894" y="11002"/>
                      <a:pt x="11894" y="11002"/>
                      <a:pt x="11894" y="11002"/>
                    </a:cubicBezTo>
                    <a:cubicBezTo>
                      <a:pt x="13514" y="6973"/>
                      <a:pt x="13514" y="6973"/>
                      <a:pt x="13514" y="6973"/>
                    </a:cubicBezTo>
                    <a:cubicBezTo>
                      <a:pt x="16394" y="8687"/>
                      <a:pt x="16394" y="8687"/>
                      <a:pt x="16394" y="8687"/>
                    </a:cubicBezTo>
                    <a:cubicBezTo>
                      <a:pt x="16844" y="8944"/>
                      <a:pt x="17384" y="8944"/>
                      <a:pt x="17744" y="8602"/>
                    </a:cubicBezTo>
                    <a:cubicBezTo>
                      <a:pt x="20894" y="6116"/>
                      <a:pt x="20894" y="6116"/>
                      <a:pt x="20894" y="6116"/>
                    </a:cubicBezTo>
                    <a:cubicBezTo>
                      <a:pt x="21344" y="5687"/>
                      <a:pt x="21434" y="5087"/>
                      <a:pt x="21074" y="465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3">
                  <a:solidFill>
                    <a:schemeClr val="tx1">
                      <a:lumMod val="75000"/>
                      <a:lumOff val="25000"/>
                      <a:alpha val="100000"/>
                    </a:schemeClr>
                  </a:solidFill>
                  <a:latin typeface="默认字体"/>
                  <a:ea typeface="默认字体"/>
                  <a:cs typeface="+mn-cs"/>
                  <a:sym typeface="思源宋体 CN"/>
                </a:endParaRPr>
              </a:p>
            </p:txBody>
          </p:sp>
          <p:grpSp>
            <p:nvGrpSpPr>
              <p:cNvPr id="697" name="组合 696"/>
              <p:cNvGrpSpPr/>
              <p:nvPr/>
            </p:nvGrpSpPr>
            <p:grpSpPr>
              <a:xfrm>
                <a:off x="9188098" y="4635735"/>
                <a:ext cx="2519997" cy="1827587"/>
                <a:chOff x="9394064" y="4685789"/>
                <a:chExt cx="2519997" cy="1827587"/>
              </a:xfrm>
            </p:grpSpPr>
            <p:sp>
              <p:nvSpPr>
                <p:cNvPr id="698" name="矩形 697"/>
                <p:cNvSpPr/>
                <p:nvPr/>
              </p:nvSpPr>
              <p:spPr bwMode="auto">
                <a:xfrm>
                  <a:off x="9394064" y="5073387"/>
                  <a:ext cx="2519997" cy="14399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0000" tIns="46800" rIns="90000" bIns="4680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lvl="0" algn="ctr" defTabSz="914400">
                    <a:lnSpc>
                      <a:spcPct val="130000"/>
                    </a:lnSpc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等线"/>
                      <a:ea typeface="等线"/>
                      <a:cs typeface="+mn-cs"/>
                    </a:defRPr>
                  </a:pPr>
                  <a:r>
                    <a:rPr lang="zh-CN" sz="1000" b="0" i="0" u="none" strike="noStrike">
                      <a:solidFill>
                        <a:schemeClr val="tx1">
                          <a:lumMod val="85000"/>
                          <a:lumOff val="15000"/>
                          <a:alpha val="100000"/>
                        </a:schemeClr>
                      </a:solidFill>
                      <a:latin typeface="默认字体"/>
                      <a:ea typeface="默认字体"/>
                      <a:cs typeface="等线"/>
                      <a:sym typeface="思源宋体 CN"/>
                    </a:rPr>
                    <a:t>使用流行的开源关系型数据库管理系统MySQL来存储数据。</a:t>
                  </a:r>
                  <a:endParaRPr/>
                </a:p>
              </p:txBody>
            </p:sp>
            <p:sp>
              <p:nvSpPr>
                <p:cNvPr id="699" name="文本框 698" descr="{&quot;isTemplate&quot;:true,&quot;type&quot;:&quot;title&quot;,&quot;canOmit&quot;:false,&quot;range&quot;:0}"/>
                <p:cNvSpPr txBox="1"/>
                <p:nvPr/>
              </p:nvSpPr>
              <p:spPr bwMode="auto">
                <a:xfrm>
                  <a:off x="9394064" y="4685789"/>
                  <a:ext cx="2519997" cy="3875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6800" rIns="90000" bIns="4680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FontTx/>
                    <a:buNone/>
                  </a:pPr>
                  <a:r>
                    <a:rPr lang="zh-CN" b="1">
                      <a:solidFill>
                        <a:schemeClr val="tx1">
                          <a:alpha val="100000"/>
                        </a:schemeClr>
                      </a:solidFill>
                      <a:latin typeface="默认字体"/>
                      <a:ea typeface="默认字体"/>
                      <a:cs typeface="+mn-cs"/>
                      <a:sym typeface="思源宋体 CN"/>
                    </a:rPr>
                    <a:t>数据库选择</a:t>
                  </a:r>
                  <a:endParaRPr/>
                </a:p>
              </p:txBody>
            </p:sp>
          </p:grpSp>
          <p:cxnSp>
            <p:nvCxnSpPr>
              <p:cNvPr id="700" name="直接连接符 699"/>
              <p:cNvCxnSpPr/>
              <p:nvPr/>
            </p:nvCxnSpPr>
            <p:spPr>
              <a:xfrm>
                <a:off x="9056053" y="4773946"/>
                <a:ext cx="0" cy="806786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1" name="文本框 700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概述</a:t>
            </a:r>
            <a:endParaRPr lang="en-US" sz="2800" b="1">
              <a:latin typeface="等线 Light"/>
              <a:ea typeface="等线 Light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&quot;page&quot;,&quot;originSlideId&quot;:&quot;abba4689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图形"/>
          <p:cNvSpPr>
            <a:spLocks noEditPoints="1"/>
          </p:cNvSpPr>
          <p:nvPr/>
        </p:nvSpPr>
        <p:spPr bwMode="auto">
          <a:xfrm>
            <a:off x="9991179" y="1877194"/>
            <a:ext cx="516072" cy="499127"/>
          </a:xfrm>
          <a:custGeom>
            <a:avLst/>
            <a:gdLst/>
            <a:ahLst/>
            <a:cxnLst>
              <a:cxn ang="0">
                <a:pos x="237" y="212"/>
              </a:cxn>
              <a:cxn ang="0">
                <a:pos x="252" y="228"/>
              </a:cxn>
              <a:cxn ang="0">
                <a:pos x="256" y="236"/>
              </a:cxn>
              <a:cxn ang="0">
                <a:pos x="244" y="248"/>
              </a:cxn>
              <a:cxn ang="0">
                <a:pos x="236" y="244"/>
              </a:cxn>
              <a:cxn ang="0">
                <a:pos x="220" y="229"/>
              </a:cxn>
              <a:cxn ang="0">
                <a:pos x="204" y="244"/>
              </a:cxn>
              <a:cxn ang="0">
                <a:pos x="196" y="248"/>
              </a:cxn>
              <a:cxn ang="0">
                <a:pos x="184" y="236"/>
              </a:cxn>
              <a:cxn ang="0">
                <a:pos x="188" y="228"/>
              </a:cxn>
              <a:cxn ang="0">
                <a:pos x="203" y="212"/>
              </a:cxn>
              <a:cxn ang="0">
                <a:pos x="188" y="196"/>
              </a:cxn>
              <a:cxn ang="0">
                <a:pos x="184" y="188"/>
              </a:cxn>
              <a:cxn ang="0">
                <a:pos x="196" y="176"/>
              </a:cxn>
              <a:cxn ang="0">
                <a:pos x="204" y="180"/>
              </a:cxn>
              <a:cxn ang="0">
                <a:pos x="220" y="195"/>
              </a:cxn>
              <a:cxn ang="0">
                <a:pos x="236" y="180"/>
              </a:cxn>
              <a:cxn ang="0">
                <a:pos x="244" y="176"/>
              </a:cxn>
              <a:cxn ang="0">
                <a:pos x="256" y="188"/>
              </a:cxn>
              <a:cxn ang="0">
                <a:pos x="252" y="196"/>
              </a:cxn>
              <a:cxn ang="0">
                <a:pos x="237" y="212"/>
              </a:cxn>
              <a:cxn ang="0">
                <a:pos x="172" y="188"/>
              </a:cxn>
              <a:cxn ang="0">
                <a:pos x="179" y="205"/>
              </a:cxn>
              <a:cxn ang="0">
                <a:pos x="179" y="205"/>
              </a:cxn>
              <a:cxn ang="0">
                <a:pos x="186" y="212"/>
              </a:cxn>
              <a:cxn ang="0">
                <a:pos x="179" y="219"/>
              </a:cxn>
              <a:cxn ang="0">
                <a:pos x="172" y="236"/>
              </a:cxn>
              <a:cxn ang="0">
                <a:pos x="175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190" y="165"/>
              </a:cxn>
              <a:cxn ang="0">
                <a:pos x="172" y="188"/>
              </a:cxn>
            </a:cxnLst>
            <a:rect l="0" t="0" r="r" b="b"/>
            <a:pathLst>
              <a:path w="256" h="248">
                <a:moveTo>
                  <a:pt x="237" y="212"/>
                </a:moveTo>
                <a:cubicBezTo>
                  <a:pt x="252" y="228"/>
                  <a:pt x="252" y="228"/>
                  <a:pt x="252" y="228"/>
                </a:cubicBezTo>
                <a:cubicBezTo>
                  <a:pt x="255" y="230"/>
                  <a:pt x="256" y="233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241" y="248"/>
                  <a:pt x="238" y="247"/>
                  <a:pt x="236" y="244"/>
                </a:cubicBezTo>
                <a:cubicBezTo>
                  <a:pt x="220" y="229"/>
                  <a:pt x="220" y="229"/>
                  <a:pt x="220" y="229"/>
                </a:cubicBezTo>
                <a:cubicBezTo>
                  <a:pt x="204" y="244"/>
                  <a:pt x="204" y="244"/>
                  <a:pt x="204" y="244"/>
                </a:cubicBezTo>
                <a:cubicBezTo>
                  <a:pt x="202" y="247"/>
                  <a:pt x="199" y="248"/>
                  <a:pt x="196" y="248"/>
                </a:cubicBezTo>
                <a:cubicBezTo>
                  <a:pt x="189" y="248"/>
                  <a:pt x="184" y="243"/>
                  <a:pt x="184" y="236"/>
                </a:cubicBezTo>
                <a:cubicBezTo>
                  <a:pt x="184" y="233"/>
                  <a:pt x="185" y="230"/>
                  <a:pt x="188" y="228"/>
                </a:cubicBezTo>
                <a:cubicBezTo>
                  <a:pt x="203" y="212"/>
                  <a:pt x="203" y="212"/>
                  <a:pt x="203" y="212"/>
                </a:cubicBezTo>
                <a:cubicBezTo>
                  <a:pt x="188" y="196"/>
                  <a:pt x="188" y="196"/>
                  <a:pt x="188" y="196"/>
                </a:cubicBezTo>
                <a:cubicBezTo>
                  <a:pt x="185" y="194"/>
                  <a:pt x="184" y="191"/>
                  <a:pt x="184" y="188"/>
                </a:cubicBezTo>
                <a:cubicBezTo>
                  <a:pt x="184" y="181"/>
                  <a:pt x="189" y="176"/>
                  <a:pt x="196" y="176"/>
                </a:cubicBezTo>
                <a:cubicBezTo>
                  <a:pt x="199" y="176"/>
                  <a:pt x="202" y="177"/>
                  <a:pt x="204" y="180"/>
                </a:cubicBezTo>
                <a:cubicBezTo>
                  <a:pt x="220" y="195"/>
                  <a:pt x="220" y="195"/>
                  <a:pt x="220" y="195"/>
                </a:cubicBezTo>
                <a:cubicBezTo>
                  <a:pt x="236" y="180"/>
                  <a:pt x="236" y="180"/>
                  <a:pt x="236" y="180"/>
                </a:cubicBezTo>
                <a:cubicBezTo>
                  <a:pt x="238" y="177"/>
                  <a:pt x="241" y="176"/>
                  <a:pt x="244" y="176"/>
                </a:cubicBezTo>
                <a:cubicBezTo>
                  <a:pt x="251" y="176"/>
                  <a:pt x="256" y="181"/>
                  <a:pt x="256" y="188"/>
                </a:cubicBezTo>
                <a:cubicBezTo>
                  <a:pt x="256" y="191"/>
                  <a:pt x="255" y="194"/>
                  <a:pt x="252" y="196"/>
                </a:cubicBezTo>
                <a:lnTo>
                  <a:pt x="237" y="212"/>
                </a:lnTo>
                <a:close/>
                <a:moveTo>
                  <a:pt x="172" y="188"/>
                </a:moveTo>
                <a:cubicBezTo>
                  <a:pt x="172" y="195"/>
                  <a:pt x="175" y="201"/>
                  <a:pt x="179" y="205"/>
                </a:cubicBezTo>
                <a:cubicBezTo>
                  <a:pt x="179" y="205"/>
                  <a:pt x="179" y="205"/>
                  <a:pt x="179" y="205"/>
                </a:cubicBezTo>
                <a:cubicBezTo>
                  <a:pt x="186" y="212"/>
                  <a:pt x="186" y="212"/>
                  <a:pt x="186" y="212"/>
                </a:cubicBezTo>
                <a:cubicBezTo>
                  <a:pt x="179" y="219"/>
                  <a:pt x="179" y="219"/>
                  <a:pt x="179" y="219"/>
                </a:cubicBezTo>
                <a:cubicBezTo>
                  <a:pt x="175" y="223"/>
                  <a:pt x="172" y="229"/>
                  <a:pt x="172" y="236"/>
                </a:cubicBezTo>
                <a:cubicBezTo>
                  <a:pt x="172" y="240"/>
                  <a:pt x="173" y="244"/>
                  <a:pt x="175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188" y="164"/>
                  <a:pt x="189" y="165"/>
                  <a:pt x="190" y="165"/>
                </a:cubicBezTo>
                <a:cubicBezTo>
                  <a:pt x="180" y="168"/>
                  <a:pt x="172" y="177"/>
                  <a:pt x="172" y="188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>
                  <a:alpha val="100000"/>
                </a:schemeClr>
              </a:solidFill>
              <a:latin typeface="默认字体"/>
              <a:ea typeface="默认字体"/>
              <a:cs typeface="思源黑体 CN Light"/>
              <a:sym typeface="思源宋体 CN"/>
            </a:endParaRPr>
          </a:p>
        </p:txBody>
      </p:sp>
      <p:sp>
        <p:nvSpPr>
          <p:cNvPr id="704" name="图形"/>
          <p:cNvSpPr>
            <a:spLocks noEditPoints="1"/>
          </p:cNvSpPr>
          <p:nvPr/>
        </p:nvSpPr>
        <p:spPr bwMode="auto">
          <a:xfrm>
            <a:off x="9989562" y="2881920"/>
            <a:ext cx="517690" cy="499127"/>
          </a:xfrm>
          <a:custGeom>
            <a:avLst/>
            <a:gdLst/>
            <a:ahLst/>
            <a:cxnLst>
              <a:cxn ang="0">
                <a:pos x="220" y="236"/>
              </a:cxn>
              <a:cxn ang="0">
                <a:pos x="212" y="240"/>
              </a:cxn>
              <a:cxn ang="0">
                <a:pos x="204" y="236"/>
              </a:cxn>
              <a:cxn ang="0">
                <a:pos x="188" y="220"/>
              </a:cxn>
              <a:cxn ang="0">
                <a:pos x="184" y="212"/>
              </a:cxn>
              <a:cxn ang="0">
                <a:pos x="196" y="200"/>
              </a:cxn>
              <a:cxn ang="0">
                <a:pos x="204" y="204"/>
              </a:cxn>
              <a:cxn ang="0">
                <a:pos x="212" y="211"/>
              </a:cxn>
              <a:cxn ang="0">
                <a:pos x="236" y="188"/>
              </a:cxn>
              <a:cxn ang="0">
                <a:pos x="244" y="184"/>
              </a:cxn>
              <a:cxn ang="0">
                <a:pos x="256" y="196"/>
              </a:cxn>
              <a:cxn ang="0">
                <a:pos x="252" y="204"/>
              </a:cxn>
              <a:cxn ang="0">
                <a:pos x="220" y="236"/>
              </a:cxn>
              <a:cxn ang="0">
                <a:pos x="212" y="194"/>
              </a:cxn>
              <a:cxn ang="0">
                <a:pos x="196" y="188"/>
              </a:cxn>
              <a:cxn ang="0">
                <a:pos x="172" y="212"/>
              </a:cxn>
              <a:cxn ang="0">
                <a:pos x="179" y="229"/>
              </a:cxn>
              <a:cxn ang="0">
                <a:pos x="195" y="245"/>
              </a:cxn>
              <a:cxn ang="0">
                <a:pos x="199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24" y="176"/>
              </a:cxn>
              <a:cxn ang="0">
                <a:pos x="228" y="179"/>
              </a:cxn>
              <a:cxn ang="0">
                <a:pos x="227" y="179"/>
              </a:cxn>
              <a:cxn ang="0">
                <a:pos x="212" y="194"/>
              </a:cxn>
              <a:cxn ang="0">
                <a:pos x="254" y="220"/>
              </a:cxn>
              <a:cxn ang="0">
                <a:pos x="256" y="236"/>
              </a:cxn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225" y="248"/>
              </a:cxn>
              <a:cxn ang="0">
                <a:pos x="229" y="245"/>
              </a:cxn>
              <a:cxn ang="0">
                <a:pos x="254" y="220"/>
              </a:cxn>
            </a:cxnLst>
            <a:rect l="0" t="0" r="r" b="b"/>
            <a:pathLst>
              <a:path w="256" h="248">
                <a:moveTo>
                  <a:pt x="220" y="236"/>
                </a:moveTo>
                <a:cubicBezTo>
                  <a:pt x="218" y="239"/>
                  <a:pt x="215" y="240"/>
                  <a:pt x="212" y="240"/>
                </a:cubicBezTo>
                <a:cubicBezTo>
                  <a:pt x="209" y="240"/>
                  <a:pt x="206" y="239"/>
                  <a:pt x="204" y="236"/>
                </a:cubicBezTo>
                <a:cubicBezTo>
                  <a:pt x="188" y="220"/>
                  <a:pt x="188" y="220"/>
                  <a:pt x="188" y="220"/>
                </a:cubicBezTo>
                <a:cubicBezTo>
                  <a:pt x="185" y="218"/>
                  <a:pt x="184" y="215"/>
                  <a:pt x="184" y="212"/>
                </a:cubicBezTo>
                <a:cubicBezTo>
                  <a:pt x="184" y="205"/>
                  <a:pt x="189" y="200"/>
                  <a:pt x="196" y="200"/>
                </a:cubicBezTo>
                <a:cubicBezTo>
                  <a:pt x="199" y="200"/>
                  <a:pt x="202" y="201"/>
                  <a:pt x="204" y="204"/>
                </a:cubicBezTo>
                <a:cubicBezTo>
                  <a:pt x="212" y="211"/>
                  <a:pt x="212" y="211"/>
                  <a:pt x="212" y="211"/>
                </a:cubicBezTo>
                <a:cubicBezTo>
                  <a:pt x="236" y="188"/>
                  <a:pt x="236" y="188"/>
                  <a:pt x="236" y="188"/>
                </a:cubicBezTo>
                <a:cubicBezTo>
                  <a:pt x="238" y="185"/>
                  <a:pt x="241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199"/>
                  <a:pt x="255" y="202"/>
                  <a:pt x="252" y="204"/>
                </a:cubicBezTo>
                <a:lnTo>
                  <a:pt x="220" y="236"/>
                </a:lnTo>
                <a:close/>
                <a:moveTo>
                  <a:pt x="212" y="194"/>
                </a:moveTo>
                <a:cubicBezTo>
                  <a:pt x="208" y="190"/>
                  <a:pt x="202" y="188"/>
                  <a:pt x="196" y="188"/>
                </a:cubicBezTo>
                <a:cubicBezTo>
                  <a:pt x="183" y="188"/>
                  <a:pt x="172" y="199"/>
                  <a:pt x="172" y="212"/>
                </a:cubicBezTo>
                <a:cubicBezTo>
                  <a:pt x="172" y="219"/>
                  <a:pt x="175" y="225"/>
                  <a:pt x="179" y="229"/>
                </a:cubicBezTo>
                <a:cubicBezTo>
                  <a:pt x="195" y="245"/>
                  <a:pt x="195" y="245"/>
                  <a:pt x="195" y="245"/>
                </a:cubicBezTo>
                <a:cubicBezTo>
                  <a:pt x="196" y="246"/>
                  <a:pt x="197" y="247"/>
                  <a:pt x="199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25" y="177"/>
                  <a:pt x="226" y="178"/>
                  <a:pt x="228" y="179"/>
                </a:cubicBezTo>
                <a:cubicBezTo>
                  <a:pt x="227" y="179"/>
                  <a:pt x="227" y="179"/>
                  <a:pt x="227" y="179"/>
                </a:cubicBezTo>
                <a:lnTo>
                  <a:pt x="212" y="194"/>
                </a:lnTo>
                <a:close/>
                <a:moveTo>
                  <a:pt x="254" y="220"/>
                </a:moveTo>
                <a:cubicBezTo>
                  <a:pt x="256" y="229"/>
                  <a:pt x="256" y="236"/>
                  <a:pt x="256" y="236"/>
                </a:cubicBezTo>
                <a:cubicBezTo>
                  <a:pt x="256" y="236"/>
                  <a:pt x="256" y="236"/>
                  <a:pt x="256" y="236"/>
                </a:cubicBez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225" y="248"/>
                  <a:pt x="225" y="248"/>
                  <a:pt x="225" y="248"/>
                </a:cubicBezTo>
                <a:cubicBezTo>
                  <a:pt x="227" y="247"/>
                  <a:pt x="228" y="246"/>
                  <a:pt x="229" y="245"/>
                </a:cubicBezTo>
                <a:lnTo>
                  <a:pt x="254" y="2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>
                  <a:alpha val="100000"/>
                </a:schemeClr>
              </a:solidFill>
              <a:latin typeface="默认字体"/>
              <a:ea typeface="默认字体"/>
              <a:cs typeface="思源黑体 CN Light"/>
              <a:sym typeface="思源宋体 CN"/>
            </a:endParaRPr>
          </a:p>
        </p:txBody>
      </p:sp>
      <p:sp>
        <p:nvSpPr>
          <p:cNvPr id="705" name="图形"/>
          <p:cNvSpPr>
            <a:spLocks noEditPoints="1"/>
          </p:cNvSpPr>
          <p:nvPr/>
        </p:nvSpPr>
        <p:spPr bwMode="auto">
          <a:xfrm>
            <a:off x="9991179" y="4900272"/>
            <a:ext cx="516072" cy="499127"/>
          </a:xfrm>
          <a:custGeom>
            <a:avLst/>
            <a:gdLst/>
            <a:ahLst/>
            <a:cxnLst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24" y="176"/>
              </a:cxn>
              <a:cxn ang="0">
                <a:pos x="239" y="188"/>
              </a:cxn>
              <a:cxn ang="0">
                <a:pos x="192" y="188"/>
              </a:cxn>
              <a:cxn ang="0">
                <a:pos x="168" y="212"/>
              </a:cxn>
              <a:cxn ang="0">
                <a:pos x="192" y="236"/>
              </a:cxn>
              <a:cxn ang="0">
                <a:pos x="240" y="236"/>
              </a:cxn>
              <a:cxn ang="0">
                <a:pos x="256" y="230"/>
              </a:cxn>
              <a:cxn ang="0">
                <a:pos x="256" y="236"/>
              </a:cxn>
              <a:cxn ang="0">
                <a:pos x="240" y="224"/>
              </a:cxn>
              <a:cxn ang="0">
                <a:pos x="192" y="224"/>
              </a:cxn>
              <a:cxn ang="0">
                <a:pos x="180" y="212"/>
              </a:cxn>
              <a:cxn ang="0">
                <a:pos x="192" y="200"/>
              </a:cxn>
              <a:cxn ang="0">
                <a:pos x="240" y="200"/>
              </a:cxn>
              <a:cxn ang="0">
                <a:pos x="252" y="212"/>
              </a:cxn>
              <a:cxn ang="0">
                <a:pos x="240" y="224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30" y="179"/>
                  <a:pt x="235" y="183"/>
                  <a:pt x="239" y="188"/>
                </a:cubicBezTo>
                <a:cubicBezTo>
                  <a:pt x="192" y="188"/>
                  <a:pt x="192" y="188"/>
                  <a:pt x="192" y="188"/>
                </a:cubicBezTo>
                <a:cubicBezTo>
                  <a:pt x="179" y="188"/>
                  <a:pt x="168" y="199"/>
                  <a:pt x="168" y="212"/>
                </a:cubicBezTo>
                <a:cubicBezTo>
                  <a:pt x="168" y="225"/>
                  <a:pt x="179" y="236"/>
                  <a:pt x="192" y="236"/>
                </a:cubicBezTo>
                <a:cubicBezTo>
                  <a:pt x="240" y="236"/>
                  <a:pt x="240" y="236"/>
                  <a:pt x="240" y="236"/>
                </a:cubicBezTo>
                <a:cubicBezTo>
                  <a:pt x="246" y="236"/>
                  <a:pt x="251" y="234"/>
                  <a:pt x="256" y="230"/>
                </a:cubicBezTo>
                <a:cubicBezTo>
                  <a:pt x="256" y="234"/>
                  <a:pt x="256" y="236"/>
                  <a:pt x="256" y="236"/>
                </a:cubicBezTo>
                <a:close/>
                <a:moveTo>
                  <a:pt x="240" y="224"/>
                </a:moveTo>
                <a:cubicBezTo>
                  <a:pt x="192" y="224"/>
                  <a:pt x="192" y="224"/>
                  <a:pt x="192" y="224"/>
                </a:cubicBezTo>
                <a:cubicBezTo>
                  <a:pt x="185" y="224"/>
                  <a:pt x="180" y="219"/>
                  <a:pt x="180" y="212"/>
                </a:cubicBezTo>
                <a:cubicBezTo>
                  <a:pt x="180" y="205"/>
                  <a:pt x="185" y="200"/>
                  <a:pt x="192" y="200"/>
                </a:cubicBezTo>
                <a:cubicBezTo>
                  <a:pt x="240" y="200"/>
                  <a:pt x="240" y="200"/>
                  <a:pt x="240" y="200"/>
                </a:cubicBezTo>
                <a:cubicBezTo>
                  <a:pt x="247" y="200"/>
                  <a:pt x="252" y="205"/>
                  <a:pt x="252" y="212"/>
                </a:cubicBezTo>
                <a:cubicBezTo>
                  <a:pt x="252" y="219"/>
                  <a:pt x="247" y="224"/>
                  <a:pt x="240" y="224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>
                  <a:alpha val="100000"/>
                </a:schemeClr>
              </a:solidFill>
              <a:latin typeface="默认字体"/>
              <a:ea typeface="默认字体"/>
              <a:cs typeface="思源黑体 CN Light"/>
              <a:sym typeface="思源宋体 CN"/>
            </a:endParaRPr>
          </a:p>
        </p:txBody>
      </p:sp>
      <p:sp>
        <p:nvSpPr>
          <p:cNvPr id="706" name="图形"/>
          <p:cNvSpPr>
            <a:spLocks noEditPoints="1"/>
          </p:cNvSpPr>
          <p:nvPr/>
        </p:nvSpPr>
        <p:spPr bwMode="auto">
          <a:xfrm>
            <a:off x="9989562" y="3890692"/>
            <a:ext cx="517690" cy="499127"/>
          </a:xfrm>
          <a:custGeom>
            <a:avLst/>
            <a:gdLst/>
            <a:ahLst/>
            <a:cxnLst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237" y="248"/>
              </a:cxn>
              <a:cxn ang="0">
                <a:pos x="240" y="236"/>
              </a:cxn>
              <a:cxn ang="0">
                <a:pos x="256" y="230"/>
              </a:cxn>
              <a:cxn ang="0">
                <a:pos x="256" y="236"/>
              </a:cxn>
              <a:cxn ang="0">
                <a:pos x="240" y="224"/>
              </a:cxn>
              <a:cxn ang="0">
                <a:pos x="228" y="224"/>
              </a:cxn>
              <a:cxn ang="0">
                <a:pos x="228" y="236"/>
              </a:cxn>
              <a:cxn ang="0">
                <a:pos x="216" y="248"/>
              </a:cxn>
              <a:cxn ang="0">
                <a:pos x="204" y="236"/>
              </a:cxn>
              <a:cxn ang="0">
                <a:pos x="204" y="224"/>
              </a:cxn>
              <a:cxn ang="0">
                <a:pos x="192" y="224"/>
              </a:cxn>
              <a:cxn ang="0">
                <a:pos x="180" y="212"/>
              </a:cxn>
              <a:cxn ang="0">
                <a:pos x="192" y="200"/>
              </a:cxn>
              <a:cxn ang="0">
                <a:pos x="204" y="200"/>
              </a:cxn>
              <a:cxn ang="0">
                <a:pos x="204" y="188"/>
              </a:cxn>
              <a:cxn ang="0">
                <a:pos x="216" y="176"/>
              </a:cxn>
              <a:cxn ang="0">
                <a:pos x="228" y="188"/>
              </a:cxn>
              <a:cxn ang="0">
                <a:pos x="228" y="200"/>
              </a:cxn>
              <a:cxn ang="0">
                <a:pos x="240" y="200"/>
              </a:cxn>
              <a:cxn ang="0">
                <a:pos x="252" y="212"/>
              </a:cxn>
              <a:cxn ang="0">
                <a:pos x="240" y="224"/>
              </a:cxn>
              <a:cxn ang="0">
                <a:pos x="192" y="188"/>
              </a:cxn>
              <a:cxn ang="0">
                <a:pos x="168" y="212"/>
              </a:cxn>
              <a:cxn ang="0">
                <a:pos x="192" y="236"/>
              </a:cxn>
              <a:cxn ang="0">
                <a:pos x="195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02" y="169"/>
              </a:cxn>
              <a:cxn ang="0">
                <a:pos x="192" y="188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237" y="248"/>
                  <a:pt x="237" y="248"/>
                  <a:pt x="237" y="248"/>
                </a:cubicBezTo>
                <a:cubicBezTo>
                  <a:pt x="239" y="244"/>
                  <a:pt x="240" y="240"/>
                  <a:pt x="240" y="236"/>
                </a:cubicBezTo>
                <a:cubicBezTo>
                  <a:pt x="246" y="236"/>
                  <a:pt x="251" y="234"/>
                  <a:pt x="256" y="230"/>
                </a:cubicBezTo>
                <a:cubicBezTo>
                  <a:pt x="256" y="234"/>
                  <a:pt x="256" y="236"/>
                  <a:pt x="256" y="236"/>
                </a:cubicBezTo>
                <a:close/>
                <a:moveTo>
                  <a:pt x="240" y="224"/>
                </a:moveTo>
                <a:cubicBezTo>
                  <a:pt x="228" y="224"/>
                  <a:pt x="228" y="224"/>
                  <a:pt x="228" y="224"/>
                </a:cubicBezTo>
                <a:cubicBezTo>
                  <a:pt x="228" y="236"/>
                  <a:pt x="228" y="236"/>
                  <a:pt x="228" y="236"/>
                </a:cubicBezTo>
                <a:cubicBezTo>
                  <a:pt x="228" y="243"/>
                  <a:pt x="223" y="248"/>
                  <a:pt x="216" y="248"/>
                </a:cubicBezTo>
                <a:cubicBezTo>
                  <a:pt x="209" y="248"/>
                  <a:pt x="204" y="243"/>
                  <a:pt x="204" y="236"/>
                </a:cubicBezTo>
                <a:cubicBezTo>
                  <a:pt x="204" y="224"/>
                  <a:pt x="204" y="224"/>
                  <a:pt x="204" y="224"/>
                </a:cubicBezTo>
                <a:cubicBezTo>
                  <a:pt x="192" y="224"/>
                  <a:pt x="192" y="224"/>
                  <a:pt x="192" y="224"/>
                </a:cubicBezTo>
                <a:cubicBezTo>
                  <a:pt x="185" y="224"/>
                  <a:pt x="180" y="219"/>
                  <a:pt x="180" y="212"/>
                </a:cubicBezTo>
                <a:cubicBezTo>
                  <a:pt x="180" y="205"/>
                  <a:pt x="185" y="200"/>
                  <a:pt x="192" y="200"/>
                </a:cubicBezTo>
                <a:cubicBezTo>
                  <a:pt x="204" y="200"/>
                  <a:pt x="204" y="200"/>
                  <a:pt x="204" y="200"/>
                </a:cubicBezTo>
                <a:cubicBezTo>
                  <a:pt x="204" y="188"/>
                  <a:pt x="204" y="188"/>
                  <a:pt x="204" y="188"/>
                </a:cubicBezTo>
                <a:cubicBezTo>
                  <a:pt x="204" y="181"/>
                  <a:pt x="209" y="176"/>
                  <a:pt x="216" y="176"/>
                </a:cubicBezTo>
                <a:cubicBezTo>
                  <a:pt x="223" y="176"/>
                  <a:pt x="228" y="181"/>
                  <a:pt x="228" y="188"/>
                </a:cubicBezTo>
                <a:cubicBezTo>
                  <a:pt x="228" y="200"/>
                  <a:pt x="228" y="200"/>
                  <a:pt x="228" y="200"/>
                </a:cubicBezTo>
                <a:cubicBezTo>
                  <a:pt x="240" y="200"/>
                  <a:pt x="240" y="200"/>
                  <a:pt x="240" y="200"/>
                </a:cubicBezTo>
                <a:cubicBezTo>
                  <a:pt x="247" y="200"/>
                  <a:pt x="252" y="205"/>
                  <a:pt x="252" y="212"/>
                </a:cubicBezTo>
                <a:cubicBezTo>
                  <a:pt x="252" y="219"/>
                  <a:pt x="247" y="224"/>
                  <a:pt x="240" y="224"/>
                </a:cubicBezTo>
                <a:moveTo>
                  <a:pt x="192" y="188"/>
                </a:moveTo>
                <a:cubicBezTo>
                  <a:pt x="179" y="188"/>
                  <a:pt x="168" y="199"/>
                  <a:pt x="168" y="212"/>
                </a:cubicBezTo>
                <a:cubicBezTo>
                  <a:pt x="168" y="225"/>
                  <a:pt x="179" y="236"/>
                  <a:pt x="192" y="236"/>
                </a:cubicBezTo>
                <a:cubicBezTo>
                  <a:pt x="192" y="240"/>
                  <a:pt x="193" y="244"/>
                  <a:pt x="195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194" y="167"/>
                  <a:pt x="198" y="168"/>
                  <a:pt x="202" y="169"/>
                </a:cubicBezTo>
                <a:cubicBezTo>
                  <a:pt x="196" y="173"/>
                  <a:pt x="192" y="180"/>
                  <a:pt x="192" y="188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>
                  <a:alpha val="100000"/>
                </a:schemeClr>
              </a:solidFill>
              <a:latin typeface="默认字体"/>
              <a:ea typeface="默认字体"/>
              <a:cs typeface="思源黑体 CN Light"/>
              <a:sym typeface="思源宋体 CN"/>
            </a:endParaRPr>
          </a:p>
        </p:txBody>
      </p:sp>
      <p:grpSp>
        <p:nvGrpSpPr>
          <p:cNvPr id="707" name="组合 706" descr="{&quot;isTemplate&quot;:true,&quot;type&quot;:&quot;list&quot;,&quot;alignment&quot;:&quot;left&quot;,&quot;alignmentVertical&quot;:&quot;top&quot;,&quot;canOmit&quot;:false,&quot;scalable&quot;:false,&quot;minItemsCount&quot;:-1}"/>
          <p:cNvGrpSpPr/>
          <p:nvPr/>
        </p:nvGrpSpPr>
        <p:grpSpPr>
          <a:xfrm>
            <a:off x="6517640" y="1682405"/>
            <a:ext cx="4541164" cy="3936669"/>
            <a:chOff x="1073150" y="1669153"/>
            <a:chExt cx="8916412" cy="3936669"/>
          </a:xfrm>
        </p:grpSpPr>
        <p:sp>
          <p:nvSpPr>
            <p:cNvPr id="708" name="图形" descr="{&quot;isTemplate&quot;:true,&quot;type&quot;:&quot;content&quot;,&quot;canOmit&quot;:false,&quot;range&quot;:0}"/>
            <p:cNvSpPr txBox="1"/>
            <p:nvPr/>
          </p:nvSpPr>
          <p:spPr>
            <a:xfrm>
              <a:off x="1073150" y="1669153"/>
              <a:ext cx="8916412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marL="0" lvl="0" indent="0" algn="l" defTabSz="914400">
                <a:lnSpc>
                  <a:spcPct val="130000"/>
                </a:lnSpc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Arial"/>
                  <a:ea typeface="黑体"/>
                  <a:cs typeface="+mn-cs"/>
                </a:defRPr>
              </a:pPr>
              <a:r>
                <a:rPr lang="zh-CN" sz="1200" b="0" i="0" u="none" strike="noStrik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思源黑体 CN Light"/>
                  <a:sym typeface="思源宋体 CN"/>
                </a:rPr>
                <a:t>Flutter提供了热重载（hot reload）功能，允许开发者在修改代码后几乎即时地看到更新。这使得开发者可以快速迭代和测试想法，而不是每次都进行完整的构建和部署。</a:t>
              </a:r>
              <a:endPara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endParaRPr>
            </a:p>
          </p:txBody>
        </p:sp>
        <p:sp>
          <p:nvSpPr>
            <p:cNvPr id="709" name="图形" descr="{&quot;isTemplate&quot;:true,&quot;type&quot;:&quot;content&quot;,&quot;canOmit&quot;:false,&quot;range&quot;:0}"/>
            <p:cNvSpPr txBox="1"/>
            <p:nvPr/>
          </p:nvSpPr>
          <p:spPr>
            <a:xfrm>
              <a:off x="1073150" y="2676306"/>
              <a:ext cx="8916362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marL="0" lvl="0" indent="0" algn="l" defTabSz="914400">
                <a:lnSpc>
                  <a:spcPct val="130000"/>
                </a:lnSpc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Arial"/>
                  <a:ea typeface="黑体"/>
                  <a:cs typeface="+mn-cs"/>
                </a:defRPr>
              </a:pPr>
              <a:r>
                <a:rPr lang="zh-CN" sz="1200" b="0" i="0" u="none" strike="noStrik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思源黑体 CN Light"/>
                  <a:sym typeface="思源宋体 CN"/>
                </a:rPr>
                <a:t>使用Flutter，开发者可以利用其响应式框架和强大的widget系统创建漂亮而复杂的设计。Flutter还支持自定义渲染，可以使用GPU加速的方式来渲染2D图形。</a:t>
              </a:r>
              <a:endPara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endParaRPr>
            </a:p>
          </p:txBody>
        </p:sp>
        <p:sp>
          <p:nvSpPr>
            <p:cNvPr id="710" name="图形" descr="{&quot;isTemplate&quot;:true,&quot;type&quot;:&quot;content&quot;,&quot;canOmit&quot;:false,&quot;range&quot;:0}"/>
            <p:cNvSpPr txBox="1"/>
            <p:nvPr/>
          </p:nvSpPr>
          <p:spPr>
            <a:xfrm>
              <a:off x="1073150" y="3684269"/>
              <a:ext cx="8916362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marL="0" lvl="0" indent="0" algn="l" defTabSz="914400">
                <a:lnSpc>
                  <a:spcPct val="130000"/>
                </a:lnSpc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Arial"/>
                  <a:ea typeface="黑体"/>
                  <a:cs typeface="+mn-cs"/>
                </a:defRPr>
              </a:pPr>
              <a:r>
                <a:rPr lang="zh-CN" sz="1200" b="0" i="0" u="none" strike="noStrik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思源黑体 CN Light"/>
                  <a:sym typeface="思源宋体 CN"/>
                </a:rPr>
                <a:t>开发者可以使用相同的Dart代码库编写应用，并且将其编译为可以在Android和iOS上运行的应用程序，从而节省开发和维护成本。</a:t>
              </a:r>
              <a:endParaRPr sz="1800">
                <a:solidFill>
                  <a:schemeClr val="tx1">
                    <a:alpha val="100000"/>
                  </a:schemeClr>
                </a:solidFill>
                <a:latin typeface="Arial"/>
                <a:ea typeface="黑体"/>
                <a:cs typeface="+mn-cs"/>
              </a:endParaRPr>
            </a:p>
          </p:txBody>
        </p:sp>
        <p:sp>
          <p:nvSpPr>
            <p:cNvPr id="711" name="图形" descr="{&quot;isTemplate&quot;:true,&quot;type&quot;:&quot;content&quot;,&quot;canOmit&quot;:false,&quot;range&quot;:0}"/>
            <p:cNvSpPr txBox="1"/>
            <p:nvPr/>
          </p:nvSpPr>
          <p:spPr>
            <a:xfrm>
              <a:off x="1073150" y="4691422"/>
              <a:ext cx="8916362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marL="0" lvl="0" indent="0" algn="l" defTabSz="914400">
                <a:lnSpc>
                  <a:spcPct val="130000"/>
                </a:lnSpc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Arial"/>
                  <a:ea typeface="黑体"/>
                  <a:cs typeface="+mn-cs"/>
                </a:defRPr>
              </a:pPr>
              <a:r>
                <a:rPr lang="zh-CN" sz="1200" b="0" i="0" u="none" strike="noStrike">
                  <a:solidFill>
                    <a:schemeClr val="tx1">
                      <a:alpha val="100000"/>
                    </a:schemeClr>
                  </a:solidFill>
                  <a:latin typeface="默认字体"/>
                  <a:ea typeface="默认字体"/>
                  <a:cs typeface="思源黑体 CN Light"/>
                  <a:sym typeface="思源宋体 CN"/>
                </a:rPr>
                <a:t>稳定，FlutterUI由于自绘UI，从而避免了平台层面的UI和系统升级导致的各种兼容问题。</a:t>
              </a:r>
              <a:endParaRPr/>
            </a:p>
          </p:txBody>
        </p:sp>
      </p:grpSp>
      <p:sp>
        <p:nvSpPr>
          <p:cNvPr id="712" name="图形"/>
          <p:cNvSpPr>
            <a:spLocks noChangeArrowheads="1"/>
          </p:cNvSpPr>
          <p:nvPr/>
        </p:nvSpPr>
        <p:spPr bwMode="auto">
          <a:xfrm>
            <a:off x="6096000" y="2011144"/>
            <a:ext cx="250825" cy="257175"/>
          </a:xfrm>
          <a:prstGeom prst="ellipse">
            <a:avLst/>
          </a:prstGeom>
          <a:solidFill>
            <a:schemeClr val="accent1">
              <a:alpha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默认字体"/>
              <a:ea typeface="默认字体"/>
              <a:cs typeface="思源黑体 CN Light"/>
              <a:sym typeface="思源宋体 CN"/>
            </a:endParaRPr>
          </a:p>
        </p:txBody>
      </p:sp>
      <p:sp>
        <p:nvSpPr>
          <p:cNvPr id="713" name="图形"/>
          <p:cNvSpPr>
            <a:spLocks noChangeArrowheads="1"/>
          </p:cNvSpPr>
          <p:nvPr/>
        </p:nvSpPr>
        <p:spPr bwMode="auto">
          <a:xfrm>
            <a:off x="6096000" y="3018889"/>
            <a:ext cx="250825" cy="257175"/>
          </a:xfrm>
          <a:prstGeom prst="ellipse">
            <a:avLst/>
          </a:prstGeom>
          <a:solidFill>
            <a:schemeClr val="accent1">
              <a:alpha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默认字体"/>
              <a:ea typeface="默认字体"/>
              <a:cs typeface="思源黑体 CN Light"/>
              <a:sym typeface="思源宋体 CN"/>
            </a:endParaRPr>
          </a:p>
        </p:txBody>
      </p:sp>
      <p:sp>
        <p:nvSpPr>
          <p:cNvPr id="714" name="图形"/>
          <p:cNvSpPr>
            <a:spLocks noChangeArrowheads="1"/>
          </p:cNvSpPr>
          <p:nvPr/>
        </p:nvSpPr>
        <p:spPr bwMode="auto">
          <a:xfrm>
            <a:off x="6096000" y="4025364"/>
            <a:ext cx="250825" cy="257175"/>
          </a:xfrm>
          <a:prstGeom prst="ellipse">
            <a:avLst/>
          </a:prstGeom>
          <a:solidFill>
            <a:schemeClr val="accent1">
              <a:alpha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默认字体"/>
              <a:ea typeface="默认字体"/>
              <a:cs typeface="思源黑体 CN Light"/>
              <a:sym typeface="思源宋体 CN"/>
            </a:endParaRPr>
          </a:p>
        </p:txBody>
      </p:sp>
      <p:sp>
        <p:nvSpPr>
          <p:cNvPr id="715" name="图形"/>
          <p:cNvSpPr>
            <a:spLocks noChangeArrowheads="1"/>
          </p:cNvSpPr>
          <p:nvPr/>
        </p:nvSpPr>
        <p:spPr bwMode="auto">
          <a:xfrm>
            <a:off x="6096000" y="5033744"/>
            <a:ext cx="250825" cy="257175"/>
          </a:xfrm>
          <a:prstGeom prst="ellipse">
            <a:avLst/>
          </a:prstGeom>
          <a:solidFill>
            <a:schemeClr val="accent1">
              <a:alpha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默认字体"/>
              <a:ea typeface="默认字体"/>
              <a:cs typeface="思源黑体 CN Light"/>
              <a:sym typeface="思源宋体 CN"/>
            </a:endParaRPr>
          </a:p>
        </p:txBody>
      </p:sp>
      <p:sp>
        <p:nvSpPr>
          <p:cNvPr id="716" name="文本框 715" descr="{&quot;isTemplate&quot;:true,&quot;type&quot;:&quot;title&quot;,&quot;canOmit&quot;:false,&quot;range&quot;:0}"/>
          <p:cNvSpPr txBox="1"/>
          <p:nvPr/>
        </p:nvSpPr>
        <p:spPr>
          <a:xfrm>
            <a:off x="660396" y="418039"/>
            <a:ext cx="10668000" cy="520700"/>
          </a:xfrm>
          <a:prstGeom prst="rect">
            <a:avLst/>
          </a:prstGeom>
          <a:noFill/>
        </p:spPr>
        <p:txBody>
          <a:bodyPr wrap="square" lIns="90000" tIns="46800" rIns="90000" bIns="46800" rtlCol="0" anchor="b" anchorCtr="0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800" b="1">
                <a:solidFill>
                  <a:schemeClr val="accent4">
                    <a:alpha val="100000"/>
                  </a:schemeClr>
                </a:solidFill>
                <a:latin typeface="等线 Light"/>
                <a:ea typeface="等线 Light"/>
                <a:cs typeface="+mn-cs"/>
              </a:rPr>
              <a:t>移动端</a:t>
            </a:r>
            <a:endParaRPr lang="en-US" sz="2800" b="1">
              <a:latin typeface="等线 Light"/>
              <a:ea typeface="等线 Light"/>
              <a:cs typeface="+mn-cs"/>
            </a:endParaRPr>
          </a:p>
        </p:txBody>
      </p:sp>
      <p:pic>
        <p:nvPicPr>
          <p:cNvPr id="717" name="图片 7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9" y="2011144"/>
            <a:ext cx="5523016" cy="3380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template_ppt_simple_geometry_blue">
      <a:dk1>
        <a:srgbClr val="000000"/>
      </a:dk1>
      <a:lt1>
        <a:srgbClr val="FFFFFF"/>
      </a:lt1>
      <a:dk2>
        <a:srgbClr val="262C32"/>
      </a:dk2>
      <a:lt2>
        <a:srgbClr val="EAF3FF"/>
      </a:lt2>
      <a:accent1>
        <a:srgbClr val="1D6EFC"/>
      </a:accent1>
      <a:accent2>
        <a:srgbClr val="7FADFE"/>
      </a:accent2>
      <a:accent3>
        <a:srgbClr val="4186FF"/>
      </a:accent3>
      <a:accent4>
        <a:srgbClr val="1555DB"/>
      </a:accent4>
      <a:accent5>
        <a:srgbClr val="3BBEFE"/>
      </a:accent5>
      <a:accent6>
        <a:srgbClr val="536DFE"/>
      </a:accent6>
      <a:hlink>
        <a:srgbClr val="175CEB"/>
      </a:hlink>
      <a:folHlink>
        <a:srgbClr val="81868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880</Words>
  <PresentationFormat>宽屏</PresentationFormat>
  <Paragraphs>126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Microsoft YaHei Light</vt:lpstr>
      <vt:lpstr>等线</vt:lpstr>
      <vt:lpstr>等线 Light</vt:lpstr>
      <vt:lpstr>SimHei</vt:lpstr>
      <vt:lpstr>默认字体</vt:lpstr>
      <vt:lpstr>思源宋体 CN</vt:lpstr>
      <vt:lpstr>Microsoft YaHei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2024-10-18T14:57:19Z</dcterms:created>
  <dcterms:modified xsi:type="dcterms:W3CDTF">2025-06-07T13:33:08Z</dcterms:modified>
</cp:coreProperties>
</file>